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00" r:id="rId2"/>
    <p:sldId id="308" r:id="rId3"/>
    <p:sldId id="313" r:id="rId4"/>
    <p:sldId id="309" r:id="rId5"/>
    <p:sldId id="310" r:id="rId6"/>
    <p:sldId id="311" r:id="rId7"/>
    <p:sldId id="257" r:id="rId8"/>
    <p:sldId id="275" r:id="rId9"/>
    <p:sldId id="279" r:id="rId10"/>
    <p:sldId id="280" r:id="rId11"/>
    <p:sldId id="282" r:id="rId12"/>
    <p:sldId id="281" r:id="rId13"/>
    <p:sldId id="263" r:id="rId14"/>
    <p:sldId id="284" r:id="rId15"/>
    <p:sldId id="276" r:id="rId16"/>
    <p:sldId id="289" r:id="rId17"/>
    <p:sldId id="288" r:id="rId18"/>
    <p:sldId id="297" r:id="rId19"/>
    <p:sldId id="296" r:id="rId20"/>
    <p:sldId id="270" r:id="rId21"/>
    <p:sldId id="294" r:id="rId22"/>
    <p:sldId id="277" r:id="rId23"/>
    <p:sldId id="295" r:id="rId24"/>
    <p:sldId id="283" r:id="rId25"/>
    <p:sldId id="312" r:id="rId26"/>
    <p:sldId id="298" r:id="rId27"/>
    <p:sldId id="285" r:id="rId28"/>
    <p:sldId id="269" r:id="rId29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D2B"/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0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428795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point values BIGGER; Parent Pay Now</a:t>
            </a:r>
          </a:p>
        </p:txBody>
      </p:sp>
    </p:spTree>
    <p:extLst>
      <p:ext uri="{BB962C8B-B14F-4D97-AF65-F5344CB8AC3E}">
        <p14:creationId xmlns:p14="http://schemas.microsoft.com/office/powerpoint/2010/main" val="299370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Scout and their Parents</a:t>
            </a:r>
          </a:p>
        </p:txBody>
      </p:sp>
    </p:spTree>
    <p:extLst>
      <p:ext uri="{BB962C8B-B14F-4D97-AF65-F5344CB8AC3E}">
        <p14:creationId xmlns:p14="http://schemas.microsoft.com/office/powerpoint/2010/main" val="200099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54963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13605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37923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418527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27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tif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tif"/><Relationship Id="rId7" Type="http://schemas.openxmlformats.org/officeDocument/2006/relationships/image" Target="../media/image44.pn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2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"/><Relationship Id="rId4" Type="http://schemas.openxmlformats.org/officeDocument/2006/relationships/image" Target="../media/image6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tro Header"/>
          <p:cNvSpPr txBox="1"/>
          <p:nvPr/>
        </p:nvSpPr>
        <p:spPr>
          <a:xfrm>
            <a:off x="2073964" y="9065112"/>
            <a:ext cx="20236070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8800" b="1" dirty="0"/>
              <a:t>Greater Yosemite Council</a:t>
            </a:r>
          </a:p>
        </p:txBody>
      </p:sp>
      <p:sp>
        <p:nvSpPr>
          <p:cNvPr id="153" name="Subheader"/>
          <p:cNvSpPr txBox="1"/>
          <p:nvPr/>
        </p:nvSpPr>
        <p:spPr>
          <a:xfrm>
            <a:off x="9010042" y="10800147"/>
            <a:ext cx="63639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lvl1pPr>
          </a:lstStyle>
          <a:p>
            <a:r>
              <a:rPr lang="en-US" sz="4800" dirty="0"/>
              <a:t>Kernels Training Meeting</a:t>
            </a:r>
            <a:endParaRPr sz="4800" dirty="0"/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879" y="5437578"/>
            <a:ext cx="11974277" cy="2840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Header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Leader Portal</a:t>
            </a:r>
            <a:endParaRPr sz="8800"/>
          </a:p>
        </p:txBody>
      </p:sp>
      <p:sp>
        <p:nvSpPr>
          <p:cNvPr id="161" name="Header…"/>
          <p:cNvSpPr txBox="1"/>
          <p:nvPr/>
        </p:nvSpPr>
        <p:spPr>
          <a:xfrm>
            <a:off x="9250565" y="3832158"/>
            <a:ext cx="13649192" cy="867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600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Your one-stop-shop for sale management!</a:t>
            </a:r>
            <a:endParaRPr sz="600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lvl="0" indent="-571500" algn="l" eaLnBrk="1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 dirty="0">
                <a:solidFill>
                  <a:srgbClr val="001F38"/>
                </a:solidFill>
                <a:latin typeface="General Sans Regular"/>
              </a:rPr>
              <a:t>Order Popcorn</a:t>
            </a:r>
          </a:p>
          <a:p>
            <a:pPr marL="571500" lvl="0" indent="-571500" algn="l" eaLnBrk="1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 dirty="0">
                <a:solidFill>
                  <a:srgbClr val="001F38"/>
                </a:solidFill>
                <a:latin typeface="General Sans Regular"/>
              </a:rPr>
              <a:t>Invite their Scouts to register; manage Scout roster.</a:t>
            </a:r>
          </a:p>
          <a:p>
            <a:pPr marL="571500" lvl="0" indent="-571500" algn="l" eaLnBrk="1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 dirty="0">
                <a:solidFill>
                  <a:srgbClr val="001F38"/>
                </a:solidFill>
                <a:latin typeface="General Sans Regular"/>
              </a:rPr>
              <a:t>Easily set Unit and Scout goals.</a:t>
            </a:r>
          </a:p>
          <a:p>
            <a:pPr marL="571500" lvl="0" indent="-571500" algn="l" eaLnBrk="1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 dirty="0">
                <a:solidFill>
                  <a:srgbClr val="001F38"/>
                </a:solidFill>
                <a:latin typeface="General Sans Regular"/>
              </a:rPr>
              <a:t>View real time reporting of sales, inventory and cash management; all in one place. </a:t>
            </a:r>
          </a:p>
          <a:p>
            <a:pPr marL="571500" lvl="0" indent="-571500" algn="l" eaLnBrk="1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 dirty="0">
                <a:solidFill>
                  <a:srgbClr val="001F38"/>
                </a:solidFill>
                <a:latin typeface="General Sans Regular"/>
              </a:rPr>
              <a:t>Unit-to-Unit product transfers. No Council intervention needed.</a:t>
            </a:r>
          </a:p>
          <a:p>
            <a:pPr marL="571500" lvl="0" indent="-571500" algn="l" eaLnBrk="1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 dirty="0">
                <a:solidFill>
                  <a:srgbClr val="001F38"/>
                </a:solidFill>
                <a:latin typeface="General Sans Regular"/>
              </a:rPr>
              <a:t>Create, schedule, and manage storefront sites and shifts.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41421E3-438A-2BA7-8D9D-43F1BD73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290E1-24C8-3D42-68E6-B9830C57DF3D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0204D-BD1F-23E0-26B4-199F88C7C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5"/>
          <a:stretch/>
        </p:blipFill>
        <p:spPr>
          <a:xfrm>
            <a:off x="2924563" y="3025279"/>
            <a:ext cx="5821873" cy="10327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F97CF5-8E65-66E6-8C6A-251DC161B8AC}"/>
              </a:ext>
            </a:extLst>
          </p:cNvPr>
          <p:cNvSpPr txBox="1"/>
          <p:nvPr/>
        </p:nvSpPr>
        <p:spPr>
          <a:xfrm>
            <a:off x="10239606" y="2926048"/>
            <a:ext cx="1167111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https://portal.trails-end.com/</a:t>
            </a:r>
          </a:p>
        </p:txBody>
      </p:sp>
    </p:spTree>
    <p:extLst>
      <p:ext uri="{BB962C8B-B14F-4D97-AF65-F5344CB8AC3E}">
        <p14:creationId xmlns:p14="http://schemas.microsoft.com/office/powerpoint/2010/main" val="16515034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383" y="774015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sp>
        <p:nvSpPr>
          <p:cNvPr id="235" name="Header…"/>
          <p:cNvSpPr txBox="1"/>
          <p:nvPr/>
        </p:nvSpPr>
        <p:spPr>
          <a:xfrm>
            <a:off x="1113188" y="3667802"/>
            <a:ext cx="6632368" cy="910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Videos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200" b="1" dirty="0">
                <a:solidFill>
                  <a:srgbClr val="001F38"/>
                </a:solidFill>
                <a:latin typeface="General Sans Regular"/>
                <a:sym typeface="General Sans Semibold"/>
              </a:rPr>
              <a:t>Leader Portal - Training page</a:t>
            </a:r>
            <a:endParaRPr sz="3200" b="1" dirty="0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b="1" dirty="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 dirty="0"/>
              <a:t>Returning Leaders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What’s New?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dirty="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 dirty="0"/>
              <a:t>New Leaders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Ideal Year of Scouting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Unit Kickoff &amp; Parent Buy-In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Leader Portal training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Storefront Best Practices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Storefront Reservations &amp; Management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Managing Inventory </a:t>
            </a:r>
          </a:p>
        </p:txBody>
      </p:sp>
      <p:sp>
        <p:nvSpPr>
          <p:cNvPr id="236" name="Line"/>
          <p:cNvSpPr/>
          <p:nvPr/>
        </p:nvSpPr>
        <p:spPr>
          <a:xfrm flipV="1">
            <a:off x="8253048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Header…"/>
          <p:cNvSpPr txBox="1"/>
          <p:nvPr/>
        </p:nvSpPr>
        <p:spPr>
          <a:xfrm>
            <a:off x="8991599" y="8643232"/>
            <a:ext cx="6400800" cy="4180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Q&amp;A Webinars</a:t>
            </a:r>
            <a:endParaRPr lang="en-US"/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Please watch the training videos before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Trail’s End experts will stay on and answer every question!</a:t>
            </a:r>
            <a:endParaRPr/>
          </a:p>
        </p:txBody>
      </p:sp>
      <p:sp>
        <p:nvSpPr>
          <p:cNvPr id="238" name="Header…"/>
          <p:cNvSpPr txBox="1"/>
          <p:nvPr/>
        </p:nvSpPr>
        <p:spPr>
          <a:xfrm>
            <a:off x="16638441" y="3667802"/>
            <a:ext cx="6400800" cy="6673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Sale Resources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1F38"/>
                </a:solidFill>
                <a:effectLst/>
                <a:uLnTx/>
                <a:uFillTx/>
                <a:latin typeface="General Sans Regular"/>
                <a:sym typeface="General Sans Semibold"/>
              </a:rPr>
              <a:t>Leader Portal - Training page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1F38"/>
              </a:solidFill>
              <a:effectLst/>
              <a:uLnTx/>
              <a:uFillTx/>
              <a:latin typeface="General Sans Regular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Leader Guide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Unit Program Planner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 &amp; Parent Guide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Banner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Table Payments Sign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 Pitch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/>
          </a:p>
        </p:txBody>
      </p:sp>
      <p:sp>
        <p:nvSpPr>
          <p:cNvPr id="239" name="Line"/>
          <p:cNvSpPr/>
          <p:nvPr/>
        </p:nvSpPr>
        <p:spPr>
          <a:xfrm flipV="1">
            <a:off x="15825944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A35101-E73B-6483-AE6C-007881206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809EEEB-62C0-F06F-D793-25C34F19CF0A}"/>
              </a:ext>
            </a:extLst>
          </p:cNvPr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Leader Training</a:t>
            </a:r>
            <a:endParaRPr sz="8800"/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5C5707B-C17E-E188-1EF4-7A7C8866B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91" y="3403600"/>
            <a:ext cx="5385816" cy="5385816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2B42EA6-6BD1-0625-EB92-7EF6ADB52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F0C1D-85A4-D9D4-7921-C47FF3BFE29F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TreesLake-2.ai" descr="TreesLake-2.ai">
            <a:extLst>
              <a:ext uri="{FF2B5EF4-FFF2-40B4-BE49-F238E27FC236}">
                <a16:creationId xmlns:a16="http://schemas.microsoft.com/office/drawing/2014/main" id="{C5A7957E-ECA2-2BAB-CE90-17C6C458E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4270" y="9673173"/>
            <a:ext cx="3696542" cy="2901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tent-2.ai" descr="tent-2.ai">
            <a:extLst>
              <a:ext uri="{FF2B5EF4-FFF2-40B4-BE49-F238E27FC236}">
                <a16:creationId xmlns:a16="http://schemas.microsoft.com/office/drawing/2014/main" id="{9595E0B0-D2EA-B741-8095-59E55C10D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1793" y="11124027"/>
            <a:ext cx="2797048" cy="15424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40393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383" y="774015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sp>
        <p:nvSpPr>
          <p:cNvPr id="238" name="Header…"/>
          <p:cNvSpPr txBox="1"/>
          <p:nvPr/>
        </p:nvSpPr>
        <p:spPr>
          <a:xfrm>
            <a:off x="15498676" y="3653908"/>
            <a:ext cx="7315200" cy="908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5500" b="1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rPr>
              <a:t>Available in </a:t>
            </a:r>
            <a:r>
              <a:rPr kumimoji="0" lang="en-US" sz="5500" b="1" i="0" u="none" strike="noStrike" kern="0" cap="none" spc="0" normalizeH="0" baseline="0" noProof="0">
                <a:ln>
                  <a:noFill/>
                </a:ln>
                <a:solidFill>
                  <a:srgbClr val="D02D2B"/>
                </a:solidFill>
                <a:effectLst/>
                <a:uLnTx/>
                <a:uFillTx/>
                <a:latin typeface="General Sans Semibold"/>
                <a:ea typeface="General Sans Semibold"/>
                <a:cs typeface="General Sans Semibold"/>
                <a:sym typeface="General Sans Semibold"/>
              </a:rPr>
              <a:t>Apple and Google Play Stores</a:t>
            </a:r>
            <a:endParaRPr lang="en-US" b="1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/>
              <a:t>New Scouts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Use Unit’s Trail’s End Code or their zip code to register.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Families can use one email for multiple accounts.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32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/>
              <a:t>Returning Scouts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Sign in using 2023 username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32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/>
              <a:t>Families</a:t>
            </a:r>
            <a:r>
              <a:rPr lang="en-US"/>
              <a:t>: click name dropdown at top of screen to switch between accounts in the App</a:t>
            </a:r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A35101-E73B-6483-AE6C-007881206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809EEEB-62C0-F06F-D793-25C34F19CF0A}"/>
              </a:ext>
            </a:extLst>
          </p:cNvPr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Trail’s End App</a:t>
            </a:r>
            <a:endParaRPr sz="880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81C9A91-4ED9-B752-B178-94839F56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32350-9A07-268A-F647-62B3AC6587CF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F10AC-1E64-5A36-805B-F11410160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017"/>
          <a:stretch/>
        </p:blipFill>
        <p:spPr>
          <a:xfrm>
            <a:off x="9747829" y="3224781"/>
            <a:ext cx="4888341" cy="10491219"/>
          </a:xfrm>
          <a:prstGeom prst="rect">
            <a:avLst/>
          </a:prstGeom>
        </p:spPr>
      </p:pic>
      <p:sp>
        <p:nvSpPr>
          <p:cNvPr id="13" name="Header…">
            <a:extLst>
              <a:ext uri="{FF2B5EF4-FFF2-40B4-BE49-F238E27FC236}">
                <a16:creationId xmlns:a16="http://schemas.microsoft.com/office/drawing/2014/main" id="{51AB5439-30DA-2769-7F91-3195D56D47D5}"/>
              </a:ext>
            </a:extLst>
          </p:cNvPr>
          <p:cNvSpPr txBox="1"/>
          <p:nvPr/>
        </p:nvSpPr>
        <p:spPr>
          <a:xfrm>
            <a:off x="1570124" y="3667802"/>
            <a:ext cx="7315200" cy="928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5500" b="1">
                <a:solidFill>
                  <a:srgbClr val="D02D2B"/>
                </a:solidFill>
                <a:latin typeface="General Sans Semibold"/>
                <a:sym typeface="General Sans Semibold"/>
              </a:rPr>
              <a:t>Save Time Managing Your Sale!</a:t>
            </a:r>
            <a:endParaRPr lang="en-US" b="1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/>
              <a:t>Scouts use the App to…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track and report real-time storefront, wagon and online sales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accept cash and credit cards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track inventory by Scout and storefront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schedule Scouts for storefronts.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32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/>
              <a:t>Free Credit Card Processing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Powered by Square | Paid by Trail’s End</a:t>
            </a:r>
          </a:p>
        </p:txBody>
      </p:sp>
    </p:spTree>
    <p:extLst>
      <p:ext uri="{BB962C8B-B14F-4D97-AF65-F5344CB8AC3E}">
        <p14:creationId xmlns:p14="http://schemas.microsoft.com/office/powerpoint/2010/main" val="14104687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48C8B8-1144-3402-9D98-F7EAC80B8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" t="23265" r="2327" b="928"/>
          <a:stretch/>
        </p:blipFill>
        <p:spPr>
          <a:xfrm>
            <a:off x="6284103" y="3043173"/>
            <a:ext cx="9467294" cy="8274683"/>
          </a:xfrm>
          <a:prstGeom prst="rect">
            <a:avLst/>
          </a:prstGeom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0"/>
            <a:ext cx="4699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25" y="11766694"/>
            <a:ext cx="3113973" cy="738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590x535-HowitWorks-ScoutRewards.png" descr="590x535-HowitWorks-ScoutReward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0705" y="1989679"/>
            <a:ext cx="6434808" cy="58349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7F8DD7E1-347F-E836-FB51-EB075F091724}"/>
              </a:ext>
            </a:extLst>
          </p:cNvPr>
          <p:cNvSpPr txBox="1"/>
          <p:nvPr/>
        </p:nvSpPr>
        <p:spPr>
          <a:xfrm>
            <a:off x="205547" y="8292594"/>
            <a:ext cx="4077404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8000"/>
              <a:t>Scout</a:t>
            </a:r>
          </a:p>
          <a:p>
            <a:r>
              <a:rPr lang="en-US" sz="8000"/>
              <a:t>Rewards</a:t>
            </a:r>
            <a:endParaRPr sz="8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77D4B-3755-9E01-94D8-31887C6E1970}"/>
              </a:ext>
            </a:extLst>
          </p:cNvPr>
          <p:cNvSpPr txBox="1"/>
          <p:nvPr/>
        </p:nvSpPr>
        <p:spPr>
          <a:xfrm>
            <a:off x="4673600" y="1021485"/>
            <a:ext cx="11809945" cy="1346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Scouts accumulate points towards Amazon eGift Cards when recording sales in the Trail’s End App.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DF42D-E233-7FF4-04C8-F16CF131D792}"/>
              </a:ext>
            </a:extLst>
          </p:cNvPr>
          <p:cNvSpPr txBox="1"/>
          <p:nvPr/>
        </p:nvSpPr>
        <p:spPr>
          <a:xfrm>
            <a:off x="159595" y="12474343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70E14-ACF3-3553-1010-00B18F2EDA36}"/>
              </a:ext>
            </a:extLst>
          </p:cNvPr>
          <p:cNvSpPr txBox="1"/>
          <p:nvPr/>
        </p:nvSpPr>
        <p:spPr>
          <a:xfrm>
            <a:off x="16286671" y="3639547"/>
            <a:ext cx="6918385" cy="6832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02D2B"/>
                </a:solidFill>
                <a:effectLst/>
                <a:uLnTx/>
                <a:uFillTx/>
                <a:latin typeface="General Sans Semibold"/>
                <a:sym typeface="General Sans Semibold"/>
              </a:rPr>
              <a:t>Bonuses</a:t>
            </a:r>
          </a:p>
          <a:p>
            <a:pPr marL="571500" indent="-571500" algn="l">
              <a:spcAft>
                <a:spcPts val="12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700" b="1" dirty="0"/>
              <a:t>Sell $500/hour per Scout</a:t>
            </a:r>
            <a:r>
              <a:rPr lang="en-US" sz="3700" dirty="0"/>
              <a:t> for any 2-hour storefront shift or longer (July 1 – Dec 15) and earn 0.5 bonus points per $1 sold. To qualify, Unit must select – One Scout per shift split method.</a:t>
            </a:r>
            <a:br>
              <a:rPr lang="en-US" sz="3700" dirty="0"/>
            </a:br>
            <a:endParaRPr lang="en-US" sz="3700" dirty="0"/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700" b="1" dirty="0"/>
              <a:t>Sell $250+ online </a:t>
            </a:r>
            <a:r>
              <a:rPr lang="en-US" sz="3700" dirty="0"/>
              <a:t>(July 1 – Aug 31) and earn 100 bonus points.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0FE48945-19D3-7AA6-94D7-5AB1B778EF69}"/>
              </a:ext>
            </a:extLst>
          </p:cNvPr>
          <p:cNvSpPr/>
          <p:nvPr/>
        </p:nvSpPr>
        <p:spPr>
          <a:xfrm>
            <a:off x="632791" y="3534474"/>
            <a:ext cx="23118414" cy="1133294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sp>
        <p:nvSpPr>
          <p:cNvPr id="171" name="Header…"/>
          <p:cNvSpPr txBox="1"/>
          <p:nvPr/>
        </p:nvSpPr>
        <p:spPr>
          <a:xfrm>
            <a:off x="1815812" y="5037059"/>
            <a:ext cx="9701338" cy="7309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b="1"/>
              <a:t>Default Settings</a:t>
            </a:r>
          </a:p>
          <a:p>
            <a:pPr marL="571500" indent="-571500" algn="l">
              <a:spcAft>
                <a:spcPts val="12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Before reserving, set your split method.</a:t>
            </a:r>
            <a:endParaRPr/>
          </a:p>
          <a:p>
            <a:pPr marL="571500" indent="-571500" algn="l">
              <a:spcAft>
                <a:spcPts val="8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 b="1">
                <a:solidFill>
                  <a:srgbClr val="001F38"/>
                </a:solidFill>
                <a:latin typeface="General Sans Regular"/>
              </a:rPr>
              <a:t>One Scout and their Parent is the BEST split!</a:t>
            </a:r>
          </a:p>
          <a:p>
            <a:pPr marL="1089660" lvl="2" indent="-571500" algn="l">
              <a:spcAft>
                <a:spcPts val="8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</a:rPr>
              <a:t>Scouts credited for each sale recorded.</a:t>
            </a:r>
          </a:p>
          <a:p>
            <a:pPr marL="1089660" lvl="2" indent="-571500" algn="l">
              <a:spcAft>
                <a:spcPts val="8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</a:rPr>
              <a:t>Safest and Scout sales won’t go down like other splits.</a:t>
            </a:r>
          </a:p>
          <a:p>
            <a:pPr marL="1089660" lvl="2" indent="-571500" algn="l">
              <a:spcAft>
                <a:spcPts val="8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</a:rPr>
              <a:t>Scouts sell $244 more than other splits.</a:t>
            </a:r>
          </a:p>
          <a:p>
            <a:pPr marL="1089660" lvl="2" indent="-571500" algn="l">
              <a:spcAft>
                <a:spcPts val="8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</a:rPr>
              <a:t>Units raise $50 more per hour per Scout.</a:t>
            </a:r>
          </a:p>
          <a:p>
            <a:pPr marL="571500" indent="-571500" algn="l">
              <a:spcAft>
                <a:spcPts val="8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Best practice: 2 hour shifts</a:t>
            </a:r>
            <a:r>
              <a:t>.</a:t>
            </a:r>
            <a:endParaRPr lang="en-US"/>
          </a:p>
        </p:txBody>
      </p:sp>
      <p:sp>
        <p:nvSpPr>
          <p:cNvPr id="173" name="Line"/>
          <p:cNvSpPr/>
          <p:nvPr/>
        </p:nvSpPr>
        <p:spPr>
          <a:xfrm flipV="1">
            <a:off x="12191998" y="5080438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8EAD57D-736E-89FA-3881-4F28DEEB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8CB12B22-E716-F156-5387-C8EDDE802E69}"/>
              </a:ext>
            </a:extLst>
          </p:cNvPr>
          <p:cNvSpPr txBox="1"/>
          <p:nvPr/>
        </p:nvSpPr>
        <p:spPr>
          <a:xfrm>
            <a:off x="1289725" y="624360"/>
            <a:ext cx="17256691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Storefront Settings &amp; Reservations</a:t>
            </a:r>
            <a:endParaRPr sz="8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6C706-F95C-9F71-06EA-69218CD45FB9}"/>
              </a:ext>
            </a:extLst>
          </p:cNvPr>
          <p:cNvSpPr txBox="1"/>
          <p:nvPr/>
        </p:nvSpPr>
        <p:spPr>
          <a:xfrm>
            <a:off x="1289725" y="3651668"/>
            <a:ext cx="2171817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5400">
                <a:solidFill>
                  <a:srgbClr val="001F38"/>
                </a:solidFill>
                <a:latin typeface="General Sans Regular"/>
              </a:rPr>
              <a:t>The </a:t>
            </a:r>
            <a:r>
              <a:rPr lang="en-US" sz="5400" b="1">
                <a:solidFill>
                  <a:srgbClr val="001F38"/>
                </a:solidFill>
                <a:latin typeface="General Sans Regular"/>
              </a:rPr>
              <a:t>BEST, Most Fair &amp; Highest Selling</a:t>
            </a:r>
            <a:r>
              <a:rPr lang="en-US" sz="5400" i="1">
                <a:solidFill>
                  <a:srgbClr val="001F38"/>
                </a:solidFill>
                <a:latin typeface="General Sans Regular"/>
              </a:rPr>
              <a:t> </a:t>
            </a:r>
            <a:r>
              <a:rPr lang="en-US" sz="5400">
                <a:solidFill>
                  <a:srgbClr val="001F38"/>
                </a:solidFill>
                <a:latin typeface="General Sans Regular"/>
              </a:rPr>
              <a:t>split is One Scout and their Parent</a:t>
            </a:r>
            <a:endParaRPr lang="en-US" sz="7200">
              <a:solidFill>
                <a:schemeClr val="bg1"/>
              </a:solidFill>
            </a:endParaRPr>
          </a:p>
        </p:txBody>
      </p:sp>
      <p:sp>
        <p:nvSpPr>
          <p:cNvPr id="7" name="Header…">
            <a:extLst>
              <a:ext uri="{FF2B5EF4-FFF2-40B4-BE49-F238E27FC236}">
                <a16:creationId xmlns:a16="http://schemas.microsoft.com/office/drawing/2014/main" id="{810E0277-A357-6C0C-724E-EE642781E1A1}"/>
              </a:ext>
            </a:extLst>
          </p:cNvPr>
          <p:cNvSpPr txBox="1"/>
          <p:nvPr/>
        </p:nvSpPr>
        <p:spPr>
          <a:xfrm>
            <a:off x="12870669" y="4729283"/>
            <a:ext cx="9701338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b="1"/>
              <a:t>Reservations</a:t>
            </a:r>
            <a:endParaRPr b="1"/>
          </a:p>
          <a:p>
            <a:pPr marL="571500" indent="-571500" algn="l">
              <a:spcBef>
                <a:spcPts val="600"/>
              </a:spcBef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Trail’s End is reserving the best-selling times and storefronts for your Scout families! </a:t>
            </a:r>
          </a:p>
          <a:p>
            <a:pPr marL="571500" indent="-571500" algn="l">
              <a:spcBef>
                <a:spcPts val="600"/>
              </a:spcBef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Reserve on Storefront Reservations page</a:t>
            </a:r>
          </a:p>
          <a:p>
            <a:pPr marL="571500" indent="-571500" algn="l">
              <a:spcBef>
                <a:spcPts val="600"/>
              </a:spcBef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Best hours will be highlighted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4C792-F374-ABAE-55EB-1AC707E6E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055" y="9020088"/>
            <a:ext cx="8541720" cy="4071552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17C2366-A0DA-1DDB-8228-8614BB20B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E864D3-5175-085C-35FE-74424637D70F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168966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Header!">
            <a:extLst>
              <a:ext uri="{FF2B5EF4-FFF2-40B4-BE49-F238E27FC236}">
                <a16:creationId xmlns:a16="http://schemas.microsoft.com/office/drawing/2014/main" id="{D68A0DE1-29C6-E263-1F1E-913679E4B2D4}"/>
              </a:ext>
            </a:extLst>
          </p:cNvPr>
          <p:cNvSpPr txBox="1"/>
          <p:nvPr/>
        </p:nvSpPr>
        <p:spPr>
          <a:xfrm>
            <a:off x="10986785" y="2147858"/>
            <a:ext cx="2157642" cy="187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11500" b="1"/>
              <a:t>sell</a:t>
            </a:r>
            <a:endParaRPr sz="11500" b="1"/>
          </a:p>
        </p:txBody>
      </p:sp>
      <p:sp>
        <p:nvSpPr>
          <p:cNvPr id="6" name="Sub header…">
            <a:extLst>
              <a:ext uri="{FF2B5EF4-FFF2-40B4-BE49-F238E27FC236}">
                <a16:creationId xmlns:a16="http://schemas.microsoft.com/office/drawing/2014/main" id="{E7887F4F-8C78-23E4-79A5-7CE3C5C22DBC}"/>
              </a:ext>
            </a:extLst>
          </p:cNvPr>
          <p:cNvSpPr txBox="1"/>
          <p:nvPr/>
        </p:nvSpPr>
        <p:spPr>
          <a:xfrm>
            <a:off x="10986785" y="4630975"/>
            <a:ext cx="12042915" cy="55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6600">
                <a:solidFill>
                  <a:srgbClr val="D02D2B"/>
                </a:solidFill>
                <a:latin typeface="General Sans Semibold"/>
              </a:rPr>
              <a:t>sell</a:t>
            </a: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sold; selling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transitive verb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to give up (property) to another for something of value (such as money)</a:t>
            </a:r>
          </a:p>
        </p:txBody>
      </p:sp>
      <p:pic>
        <p:nvPicPr>
          <p:cNvPr id="7" name="590x535-HowitWorks-WhereDoFundsGo.png" descr="590x535-HowitWorks-WhereDoFundsGo.png">
            <a:extLst>
              <a:ext uri="{FF2B5EF4-FFF2-40B4-BE49-F238E27FC236}">
                <a16:creationId xmlns:a16="http://schemas.microsoft.com/office/drawing/2014/main" id="{F366C2B8-951A-0E3B-7E7A-B424C88B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300" y="4253289"/>
            <a:ext cx="8506390" cy="7713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93048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eader…"/>
          <p:cNvSpPr txBox="1"/>
          <p:nvPr/>
        </p:nvSpPr>
        <p:spPr>
          <a:xfrm>
            <a:off x="1096417" y="3420850"/>
            <a:ext cx="6400800" cy="610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Storefronts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Setup tables at high foot traffic locations.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Scouts sell to customers coming in and out of stores.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Best Practice: One Scout and their parent per shift. </a:t>
            </a:r>
            <a:endParaRPr/>
          </a:p>
        </p:txBody>
      </p:sp>
      <p:sp>
        <p:nvSpPr>
          <p:cNvPr id="236" name="Line"/>
          <p:cNvSpPr/>
          <p:nvPr/>
        </p:nvSpPr>
        <p:spPr>
          <a:xfrm flipV="1">
            <a:off x="8430024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Header…"/>
          <p:cNvSpPr txBox="1"/>
          <p:nvPr/>
        </p:nvSpPr>
        <p:spPr>
          <a:xfrm>
            <a:off x="8991599" y="7399216"/>
            <a:ext cx="6400800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Online</a:t>
            </a:r>
          </a:p>
          <a:p>
            <a:pPr marL="571500" marR="0" lvl="0" indent="-5715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Sell virtually to family and friends by sharing your online fundraising page via social, email &amp; text.</a:t>
            </a:r>
          </a:p>
          <a:p>
            <a:pPr marL="571500" marR="0" lvl="0" indent="-5715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Product ships to the customer.</a:t>
            </a:r>
          </a:p>
          <a:p>
            <a:pPr marL="571500" marR="0" lvl="0" indent="-5715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Safest way to sell!</a:t>
            </a:r>
            <a:endParaRPr lang="en-US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38" name="Header…"/>
          <p:cNvSpPr txBox="1"/>
          <p:nvPr/>
        </p:nvSpPr>
        <p:spPr>
          <a:xfrm>
            <a:off x="16836889" y="4036405"/>
            <a:ext cx="6400800" cy="487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Wagon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Sell door-to-door 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Best Practice: Bring product with you to avoid second trip to deliver.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Scouts can record undelivered orders in App.</a:t>
            </a:r>
            <a:endParaRPr/>
          </a:p>
        </p:txBody>
      </p:sp>
      <p:sp>
        <p:nvSpPr>
          <p:cNvPr id="239" name="Line"/>
          <p:cNvSpPr/>
          <p:nvPr/>
        </p:nvSpPr>
        <p:spPr>
          <a:xfrm flipV="1">
            <a:off x="15965090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40" name="590x535-AboutUs-RewardingScouts.png" descr="590x535-AboutUs-RewardingScou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58" y="9318679"/>
            <a:ext cx="4308576" cy="3906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Ways to Sell</a:t>
            </a:r>
            <a:endParaRPr sz="8800"/>
          </a:p>
        </p:txBody>
      </p:sp>
      <p:pic>
        <p:nvPicPr>
          <p:cNvPr id="5" name="360x476-SmallImages-WhoWeAre.png" descr="360x476-SmallImages-WhoWeAre.png">
            <a:extLst>
              <a:ext uri="{FF2B5EF4-FFF2-40B4-BE49-F238E27FC236}">
                <a16:creationId xmlns:a16="http://schemas.microsoft.com/office/drawing/2014/main" id="{39CF1047-953E-76BA-D259-133DEBF46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954" y="2878026"/>
            <a:ext cx="3859793" cy="5007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EB6D3BF-8BAA-31D2-38B9-A2C0EC910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C8B35-2644-8456-7F27-48EA31867093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8" name="590x535-AboutUs-ImpactofaSnack.png" descr="590x535-AboutUs-ImpactofaSnack.png">
            <a:extLst>
              <a:ext uri="{FF2B5EF4-FFF2-40B4-BE49-F238E27FC236}">
                <a16:creationId xmlns:a16="http://schemas.microsoft.com/office/drawing/2014/main" id="{F5F6090B-7097-8D8C-F6F2-D5D0C6EC6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3001" y="8980968"/>
            <a:ext cx="4308576" cy="39069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68893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">
            <a:extLst>
              <a:ext uri="{FF2B5EF4-FFF2-40B4-BE49-F238E27FC236}">
                <a16:creationId xmlns:a16="http://schemas.microsoft.com/office/drawing/2014/main" id="{00FD68B5-2355-F7FA-938A-6F44A5ED109F}"/>
              </a:ext>
            </a:extLst>
          </p:cNvPr>
          <p:cNvSpPr/>
          <p:nvPr/>
        </p:nvSpPr>
        <p:spPr>
          <a:xfrm>
            <a:off x="632791" y="3474840"/>
            <a:ext cx="23118414" cy="1133294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8317377" y="4901144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7" name="Header…"/>
          <p:cNvSpPr txBox="1"/>
          <p:nvPr/>
        </p:nvSpPr>
        <p:spPr>
          <a:xfrm>
            <a:off x="8769264" y="4901144"/>
            <a:ext cx="6858000" cy="8489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Scout Role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Wear your uniform.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Stand in front of the table.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Smile &amp; walk up to everyone.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Look the customer in the eye and give your pitch.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Guide them to the table to pick their products. 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It helps to memorize the prices!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Let your parent handle the money so you can get more customers.</a:t>
            </a:r>
          </a:p>
        </p:txBody>
      </p:sp>
      <p:sp>
        <p:nvSpPr>
          <p:cNvPr id="228" name="Header…"/>
          <p:cNvSpPr txBox="1"/>
          <p:nvPr/>
        </p:nvSpPr>
        <p:spPr>
          <a:xfrm>
            <a:off x="16677965" y="4734826"/>
            <a:ext cx="6858000" cy="8489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Parent Role</a:t>
            </a:r>
            <a:endParaRPr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Encourage your Scout to keep asking. No’s happen, that’s okay!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Handle table and products setup.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Stand and thank everyone!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Share what your Scout will get with the consumers’ support.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Enter orders so your Scout can get more customers.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Submit all donations in App.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16066621" y="4901144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Storefront Best Practices</a:t>
            </a:r>
            <a:endParaRPr sz="8800"/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177647C-353D-5A85-2F61-0A3D48427C8F}"/>
              </a:ext>
            </a:extLst>
          </p:cNvPr>
          <p:cNvSpPr txBox="1"/>
          <p:nvPr/>
        </p:nvSpPr>
        <p:spPr>
          <a:xfrm>
            <a:off x="848035" y="4734826"/>
            <a:ext cx="6858000" cy="8489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Prep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Enough popcorn to sell $500 per hour.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 fully charged phone with the Trail’s End App.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Bluetooth Square reader 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6-foot table &amp; banner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Cash box with small bills.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 should use the restroom before shift.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Place products highest to lowest.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NEVER put prices on table.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39E0AB-15C0-4778-EB7E-43CC853A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5481B-52F0-A9A3-ED0B-0EA1DD133DA0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942AE-225E-A115-806B-470E731DDE05}"/>
              </a:ext>
            </a:extLst>
          </p:cNvPr>
          <p:cNvSpPr txBox="1"/>
          <p:nvPr/>
        </p:nvSpPr>
        <p:spPr>
          <a:xfrm>
            <a:off x="1332911" y="3586536"/>
            <a:ext cx="2171817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5400">
                <a:solidFill>
                  <a:srgbClr val="001F38"/>
                </a:solidFill>
                <a:latin typeface="General Sans Regular"/>
              </a:rPr>
              <a:t>One Scout and their Parent - </a:t>
            </a:r>
            <a:r>
              <a:rPr lang="en-US" sz="5400" b="1">
                <a:solidFill>
                  <a:srgbClr val="001F38"/>
                </a:solidFill>
                <a:latin typeface="General Sans Regular"/>
              </a:rPr>
              <a:t>Making $500/hour a Reality!</a:t>
            </a:r>
            <a:endParaRPr lang="en-U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9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97E0D5FC-4DCE-33FC-57E9-F1DF795A6B7D}"/>
              </a:ext>
            </a:extLst>
          </p:cNvPr>
          <p:cNvSpPr/>
          <p:nvPr/>
        </p:nvSpPr>
        <p:spPr>
          <a:xfrm>
            <a:off x="16683090" y="4115033"/>
            <a:ext cx="7206137" cy="8112513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Scout Pitch</a:t>
            </a:r>
            <a:endParaRPr sz="88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39E0AB-15C0-4778-EB7E-43CC853A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5481B-52F0-A9A3-ED0B-0EA1DD133DA0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B5DE10-185A-92DE-394F-229CEF405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" r="6995"/>
          <a:stretch/>
        </p:blipFill>
        <p:spPr>
          <a:xfrm>
            <a:off x="655983" y="3792574"/>
            <a:ext cx="15425530" cy="8327809"/>
          </a:xfrm>
          <a:prstGeom prst="rect">
            <a:avLst/>
          </a:prstGeom>
        </p:spPr>
      </p:pic>
      <p:sp>
        <p:nvSpPr>
          <p:cNvPr id="11" name="Header…">
            <a:extLst>
              <a:ext uri="{FF2B5EF4-FFF2-40B4-BE49-F238E27FC236}">
                <a16:creationId xmlns:a16="http://schemas.microsoft.com/office/drawing/2014/main" id="{D469DCD7-F02B-88C3-D86E-77538ACB3ED1}"/>
              </a:ext>
            </a:extLst>
          </p:cNvPr>
          <p:cNvSpPr txBox="1"/>
          <p:nvPr/>
        </p:nvSpPr>
        <p:spPr>
          <a:xfrm>
            <a:off x="16989186" y="4698126"/>
            <a:ext cx="6681381" cy="716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NEVER, NEVER, NEVER </a:t>
            </a:r>
            <a:r>
              <a:rPr lang="en-US" sz="4800">
                <a:solidFill>
                  <a:srgbClr val="001F38"/>
                </a:solidFill>
                <a:latin typeface="General Sans Regular"/>
                <a:sym typeface="General Sans Semibold"/>
              </a:rPr>
              <a:t>ask customers to buy popcorn. It’s to support You!</a:t>
            </a:r>
          </a:p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>
                <a:solidFill>
                  <a:srgbClr val="001F38"/>
                </a:solidFill>
                <a:latin typeface="General Sans Regular"/>
                <a:sym typeface="General Sans Semibold"/>
              </a:rPr>
              <a:t>Even if the customer says no, always say, “Thank you” and “Have a good day.”</a:t>
            </a:r>
            <a:endParaRPr lang="en-US" sz="4800">
              <a:solidFill>
                <a:srgbClr val="001F38"/>
              </a:solidFill>
              <a:latin typeface="General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637522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4856D4F2-DEA7-FBD2-0015-5D114C2AEFB8}"/>
              </a:ext>
            </a:extLst>
          </p:cNvPr>
          <p:cNvSpPr/>
          <p:nvPr/>
        </p:nvSpPr>
        <p:spPr>
          <a:xfrm>
            <a:off x="11511878" y="3268317"/>
            <a:ext cx="11775772" cy="8112513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C20903-8576-B3B5-767E-73626680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31" y="3405831"/>
            <a:ext cx="9591046" cy="8393789"/>
          </a:xfrm>
          <a:prstGeom prst="rect">
            <a:avLst/>
          </a:prstGeom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9383" y="774015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sp>
        <p:nvSpPr>
          <p:cNvPr id="235" name="Header…"/>
          <p:cNvSpPr txBox="1"/>
          <p:nvPr/>
        </p:nvSpPr>
        <p:spPr>
          <a:xfrm>
            <a:off x="1230093" y="3719098"/>
            <a:ext cx="9100532" cy="8489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Credit is Best for Scouts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 b="1"/>
              <a:t>Safer, easier &amp; higher sales for Scouts!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Trail’s End pays all fees!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Ways to accept credit in App:</a:t>
            </a:r>
          </a:p>
          <a:p>
            <a:pPr marL="1188720" lvl="3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Square Bluetooth - contactless cards, chip cards, Apple Pay &amp; Google Pay</a:t>
            </a:r>
          </a:p>
          <a:p>
            <a:pPr marL="1188720" lvl="3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Square Swipers: Lighting (Apple) &amp; Headphone jack (Android)</a:t>
            </a:r>
          </a:p>
          <a:p>
            <a:pPr marL="1188720" lvl="3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Manual Entry (no reader): type card</a:t>
            </a:r>
          </a:p>
          <a:p>
            <a:pPr marL="1188720" lvl="3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Apple Pay, Google Pay &amp; Cash App Pay: use share feature at checkout for customers to pay on their device!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/>
          </a:p>
        </p:txBody>
      </p:sp>
      <p:sp>
        <p:nvSpPr>
          <p:cNvPr id="238" name="Header…"/>
          <p:cNvSpPr txBox="1"/>
          <p:nvPr/>
        </p:nvSpPr>
        <p:spPr>
          <a:xfrm>
            <a:off x="11859884" y="5124837"/>
            <a:ext cx="5181652" cy="524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400" b="1">
                <a:solidFill>
                  <a:srgbClr val="001F38"/>
                </a:solidFill>
                <a:latin typeface="General Sans Regular"/>
                <a:sym typeface="General Sans Semibold"/>
              </a:rPr>
              <a:t>Parents</a:t>
            </a:r>
            <a:endParaRPr lang="en-US" sz="4400" b="1">
              <a:solidFill>
                <a:srgbClr val="001F38"/>
              </a:solidFill>
              <a:latin typeface="General Sans Regular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Use their card and keep the cash.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Available at end of shift (up to 30 minutes after).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Scouts earn more Rewards.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A35101-E73B-6483-AE6C-007881206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809EEEB-62C0-F06F-D793-25C34F19CF0A}"/>
              </a:ext>
            </a:extLst>
          </p:cNvPr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Credit Card</a:t>
            </a:r>
            <a:endParaRPr sz="8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B9541-4B43-8C44-BEAE-2E1DC3197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559" y="11976145"/>
            <a:ext cx="2596847" cy="1172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8DD04-BE3A-06B0-131C-EACAC0B33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891" y="12119863"/>
            <a:ext cx="2480840" cy="1028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66224-61AE-B05A-7287-063126C2C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5680" y="12047735"/>
            <a:ext cx="5358215" cy="9497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34E747-1F8C-DA3B-45BA-4984C48A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530" y="12060229"/>
            <a:ext cx="3246531" cy="81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B57AC563-F1AB-BA2B-B145-CFB5944FF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DDF727-A39A-647C-B72B-728FD1D4F6B7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16" name="circle-2.ai" descr="circle-2.ai">
            <a:extLst>
              <a:ext uri="{FF2B5EF4-FFF2-40B4-BE49-F238E27FC236}">
                <a16:creationId xmlns:a16="http://schemas.microsoft.com/office/drawing/2014/main" id="{41818D7E-D2BE-FF3F-76E8-C99EE6617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9350" y="2971249"/>
            <a:ext cx="1781412" cy="135040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$20">
            <a:extLst>
              <a:ext uri="{FF2B5EF4-FFF2-40B4-BE49-F238E27FC236}">
                <a16:creationId xmlns:a16="http://schemas.microsoft.com/office/drawing/2014/main" id="{9E856E52-0622-12D3-AAAF-6BA807F2BF72}"/>
              </a:ext>
            </a:extLst>
          </p:cNvPr>
          <p:cNvSpPr txBox="1"/>
          <p:nvPr/>
        </p:nvSpPr>
        <p:spPr>
          <a:xfrm>
            <a:off x="10901261" y="3577441"/>
            <a:ext cx="1278074" cy="701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6600" b="1" baseline="43478"/>
              <a:t>NEW</a:t>
            </a:r>
            <a:endParaRPr sz="5400" b="1"/>
          </a:p>
        </p:txBody>
      </p:sp>
      <p:sp>
        <p:nvSpPr>
          <p:cNvPr id="20" name="Header…">
            <a:extLst>
              <a:ext uri="{FF2B5EF4-FFF2-40B4-BE49-F238E27FC236}">
                <a16:creationId xmlns:a16="http://schemas.microsoft.com/office/drawing/2014/main" id="{F8BF47AB-C7C9-1F38-662B-06F7E7CBF26D}"/>
              </a:ext>
            </a:extLst>
          </p:cNvPr>
          <p:cNvSpPr txBox="1"/>
          <p:nvPr/>
        </p:nvSpPr>
        <p:spPr>
          <a:xfrm>
            <a:off x="17757989" y="5130735"/>
            <a:ext cx="5181652" cy="462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400" b="1">
                <a:solidFill>
                  <a:srgbClr val="001F38"/>
                </a:solidFill>
                <a:latin typeface="General Sans Regular"/>
                <a:sym typeface="General Sans Semibold"/>
              </a:rPr>
              <a:t>Leaders</a:t>
            </a:r>
            <a:endParaRPr sz="4400" b="1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Use their card and keep the cash.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Available after shift until 2:59am ET.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Scouts earn more Rewards.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5FCBD-297F-7F74-7F45-10D3918ED623}"/>
              </a:ext>
            </a:extLst>
          </p:cNvPr>
          <p:cNvSpPr txBox="1"/>
          <p:nvPr/>
        </p:nvSpPr>
        <p:spPr>
          <a:xfrm>
            <a:off x="12030056" y="3593292"/>
            <a:ext cx="10739415" cy="938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Cash to Credit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6ADE49BE-3EAA-04FE-FE70-5E40F87C5D4D}"/>
              </a:ext>
            </a:extLst>
          </p:cNvPr>
          <p:cNvSpPr/>
          <p:nvPr/>
        </p:nvSpPr>
        <p:spPr>
          <a:xfrm flipH="1" flipV="1">
            <a:off x="17389541" y="5088834"/>
            <a:ext cx="20441" cy="5722751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0368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397D6-1FE1-83D8-0133-70291EA3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3413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1D468-55EE-BAA2-1810-E683DFF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699938"/>
            <a:ext cx="21971000" cy="1433163"/>
          </a:xfrm>
        </p:spPr>
        <p:txBody>
          <a:bodyPr>
            <a:no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spc="0" dirty="0">
                <a:solidFill>
                  <a:schemeClr val="bg1"/>
                </a:solidFill>
                <a:latin typeface="Helvetica Neue"/>
              </a:rPr>
              <a:t>SIGN UP YOUR UNIT!</a:t>
            </a:r>
            <a:endParaRPr kumimoji="0" lang="en-US" sz="8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4AADA-2C5D-9D62-C967-C42D6E52FC33}"/>
              </a:ext>
            </a:extLst>
          </p:cNvPr>
          <p:cNvSpPr txBox="1"/>
          <p:nvPr/>
        </p:nvSpPr>
        <p:spPr>
          <a:xfrm>
            <a:off x="12635345" y="9511651"/>
            <a:ext cx="10542155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1" i="0" u="none" strike="noStrike" cap="none" spc="0" normalizeH="0" baseline="0" dirty="0">
                <a:ln>
                  <a:noFill/>
                </a:ln>
                <a:solidFill>
                  <a:srgbClr val="D02D2B"/>
                </a:solidFill>
                <a:effectLst/>
                <a:uFillTx/>
                <a:latin typeface="General Sans Semibold"/>
                <a:sym typeface="Helvetica Neue"/>
              </a:rPr>
              <a:t>Kernel’s Corner Website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2EAF8-38D9-84CF-5930-5495D56919E5}"/>
              </a:ext>
            </a:extLst>
          </p:cNvPr>
          <p:cNvSpPr txBox="1"/>
          <p:nvPr/>
        </p:nvSpPr>
        <p:spPr>
          <a:xfrm>
            <a:off x="1147180" y="9480187"/>
            <a:ext cx="9832455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rgbClr val="D02D2B"/>
                </a:solidFill>
                <a:latin typeface="General Sans Semibold"/>
              </a:rPr>
              <a:t>Sign Up to Get Emails from Trails End and the Council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D02D2B"/>
              </a:solidFill>
              <a:effectLst/>
              <a:uFillTx/>
              <a:latin typeface="General Sans Semibold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51A99-4383-EDE6-A8B8-445E0FB3F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469" y="4711588"/>
            <a:ext cx="67062" cy="7895004"/>
          </a:xfrm>
          <a:prstGeom prst="rect">
            <a:avLst/>
          </a:prstGeom>
        </p:spPr>
      </p:pic>
      <p:pic>
        <p:nvPicPr>
          <p:cNvPr id="10" name="Picture 9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00D468EF-8B91-2646-97DF-EEA7A6903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165" y="3393137"/>
            <a:ext cx="6118514" cy="6118514"/>
          </a:xfrm>
          <a:prstGeom prst="rect">
            <a:avLst/>
          </a:prstGeom>
        </p:spPr>
      </p:pic>
      <p:pic>
        <p:nvPicPr>
          <p:cNvPr id="12" name="Picture 11" descr="A qr code with a few squares&#10;&#10;Description automatically generated">
            <a:extLst>
              <a:ext uri="{FF2B5EF4-FFF2-40B4-BE49-F238E27FC236}">
                <a16:creationId xmlns:a16="http://schemas.microsoft.com/office/drawing/2014/main" id="{409A5588-B4DB-05FD-043B-E08388F43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193" y="3445224"/>
            <a:ext cx="6066427" cy="60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635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54247B-4570-D262-3E17-39A8D50AF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8147579"/>
            <a:ext cx="13086116" cy="4730906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1059724-494F-7C24-93D7-1506340C0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514x514-TE-APP-Products-PoppingCorn.png" descr="514x514-TE-APP-Products-PoppingCo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9352" y="3443063"/>
            <a:ext cx="3878591" cy="387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514x514-TE-APP-Products-SaltedCaramel.png" descr="514x514-TE-APP-Products-SaltedCarame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995" y="3460280"/>
            <a:ext cx="3878591" cy="387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514x514-TE-APP-Products-Smores.png" descr="514x514-TE-APP-Products-Smor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086" y="3443063"/>
            <a:ext cx="3878592" cy="387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514x514-TE-APP-Products-SweetSaltyKettleCorn.png" descr="514x514-TE-APP-Products-SweetSaltyKettleCor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7010" y="3499028"/>
            <a:ext cx="3878591" cy="387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514x514-TE-APP-Products-UnbelievableButter.png" descr="514x514-TE-APP-Products-UnbelievableBut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45" y="3341012"/>
            <a:ext cx="3878592" cy="387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514x514-TE-APP-Products-WhiteCheddar.png" descr="514x514-TE-APP-Products-WhiteChedda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5606" y="3500290"/>
            <a:ext cx="3878591" cy="38785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C0CC2F77-4B92-4058-3E77-5272C4B6D7F7}"/>
              </a:ext>
            </a:extLst>
          </p:cNvPr>
          <p:cNvSpPr/>
          <p:nvPr/>
        </p:nvSpPr>
        <p:spPr>
          <a:xfrm>
            <a:off x="898399" y="3611350"/>
            <a:ext cx="1052093" cy="1052093"/>
          </a:xfrm>
          <a:prstGeom prst="ellipse">
            <a:avLst/>
          </a:prstGeom>
          <a:solidFill>
            <a:srgbClr val="001F38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67F9E9E3-FF03-CDD6-0D6A-439091F4B9C9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Products</a:t>
            </a:r>
            <a:endParaRPr sz="8800"/>
          </a:p>
        </p:txBody>
      </p:sp>
      <p:sp>
        <p:nvSpPr>
          <p:cNvPr id="6" name="$20">
            <a:extLst>
              <a:ext uri="{FF2B5EF4-FFF2-40B4-BE49-F238E27FC236}">
                <a16:creationId xmlns:a16="http://schemas.microsoft.com/office/drawing/2014/main" id="{EADA3F91-1915-3F82-BC7E-C1588B54ACA7}"/>
              </a:ext>
            </a:extLst>
          </p:cNvPr>
          <p:cNvSpPr txBox="1"/>
          <p:nvPr/>
        </p:nvSpPr>
        <p:spPr>
          <a:xfrm>
            <a:off x="1047507" y="3832289"/>
            <a:ext cx="972791" cy="6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sz="4000"/>
              <a:t>2</a:t>
            </a:r>
            <a:r>
              <a:rPr lang="en-US" sz="4000"/>
              <a:t>5</a:t>
            </a:r>
            <a:endParaRPr sz="4000"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463FE9A4-6A62-97F5-0437-6D65AD9DBB53}"/>
              </a:ext>
            </a:extLst>
          </p:cNvPr>
          <p:cNvSpPr/>
          <p:nvPr/>
        </p:nvSpPr>
        <p:spPr>
          <a:xfrm>
            <a:off x="5334656" y="3611350"/>
            <a:ext cx="1052093" cy="1052093"/>
          </a:xfrm>
          <a:prstGeom prst="ellipse">
            <a:avLst/>
          </a:prstGeom>
          <a:solidFill>
            <a:srgbClr val="001F38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4E0461-46D4-226A-F0B1-7F41204B819B}"/>
              </a:ext>
            </a:extLst>
          </p:cNvPr>
          <p:cNvSpPr txBox="1"/>
          <p:nvPr/>
        </p:nvSpPr>
        <p:spPr>
          <a:xfrm>
            <a:off x="733069" y="9035704"/>
            <a:ext cx="8606833" cy="3031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Products and flavors consumers purchase every day. </a:t>
            </a:r>
          </a:p>
          <a:p>
            <a:pPr marL="68580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Fewer products simplifies the sale for Councils, Units</a:t>
            </a:r>
            <a:r>
              <a:rPr lang="en-US" sz="4400" kern="12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&amp;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Scouts. </a:t>
            </a:r>
          </a:p>
        </p:txBody>
      </p:sp>
      <p:pic>
        <p:nvPicPr>
          <p:cNvPr id="19" name="514x514-Donations-HeroesAndHelpers.png" descr="514x514-Donations-HeroesAndHelpers.png">
            <a:extLst>
              <a:ext uri="{FF2B5EF4-FFF2-40B4-BE49-F238E27FC236}">
                <a16:creationId xmlns:a16="http://schemas.microsoft.com/office/drawing/2014/main" id="{D61C7BA8-1CB0-7C85-5CF3-7AD7E75853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5143" y="8636245"/>
            <a:ext cx="3753574" cy="37535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Header…">
            <a:extLst>
              <a:ext uri="{FF2B5EF4-FFF2-40B4-BE49-F238E27FC236}">
                <a16:creationId xmlns:a16="http://schemas.microsoft.com/office/drawing/2014/main" id="{3792DDE5-60BB-E70E-6D50-150F5EDF5E4B}"/>
              </a:ext>
            </a:extLst>
          </p:cNvPr>
          <p:cNvSpPr txBox="1"/>
          <p:nvPr/>
        </p:nvSpPr>
        <p:spPr>
          <a:xfrm>
            <a:off x="11111953" y="8602747"/>
            <a:ext cx="7514491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buSzPct val="123000"/>
              <a:defRPr sz="35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 b="1"/>
              <a:t>Heroes &amp; Helpers Donations</a:t>
            </a:r>
          </a:p>
          <a:p>
            <a:pPr>
              <a:buSzPct val="123000"/>
              <a:defRPr sz="35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/>
              <a:t>Donations in App will be automatically processed nightly &amp; reflected on Unit orders, eliminating manual ordering, and saving time! 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2828B3EC-1B56-B70B-A4F2-61E66C5D177E}"/>
              </a:ext>
            </a:extLst>
          </p:cNvPr>
          <p:cNvSpPr/>
          <p:nvPr/>
        </p:nvSpPr>
        <p:spPr>
          <a:xfrm>
            <a:off x="9015065" y="3608055"/>
            <a:ext cx="1052093" cy="1052093"/>
          </a:xfrm>
          <a:prstGeom prst="ellipse">
            <a:avLst/>
          </a:prstGeom>
          <a:solidFill>
            <a:srgbClr val="001F38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1F3075F5-677E-3DF7-4542-EA6C0D01C278}"/>
              </a:ext>
            </a:extLst>
          </p:cNvPr>
          <p:cNvSpPr/>
          <p:nvPr/>
        </p:nvSpPr>
        <p:spPr>
          <a:xfrm>
            <a:off x="12728608" y="3608055"/>
            <a:ext cx="1052093" cy="1052093"/>
          </a:xfrm>
          <a:prstGeom prst="ellipse">
            <a:avLst/>
          </a:prstGeom>
          <a:solidFill>
            <a:srgbClr val="001F38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D5E7CF23-624A-0704-D059-F48E4AE3D3D0}"/>
              </a:ext>
            </a:extLst>
          </p:cNvPr>
          <p:cNvSpPr/>
          <p:nvPr/>
        </p:nvSpPr>
        <p:spPr>
          <a:xfrm>
            <a:off x="16493077" y="3608054"/>
            <a:ext cx="1052093" cy="1052093"/>
          </a:xfrm>
          <a:prstGeom prst="ellipse">
            <a:avLst/>
          </a:prstGeom>
          <a:solidFill>
            <a:srgbClr val="001F38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CD4C7BD0-CBC0-8403-FA66-C47B8BC70386}"/>
              </a:ext>
            </a:extLst>
          </p:cNvPr>
          <p:cNvSpPr/>
          <p:nvPr/>
        </p:nvSpPr>
        <p:spPr>
          <a:xfrm>
            <a:off x="19741382" y="3605916"/>
            <a:ext cx="1052093" cy="1052093"/>
          </a:xfrm>
          <a:prstGeom prst="ellipse">
            <a:avLst/>
          </a:prstGeom>
          <a:solidFill>
            <a:srgbClr val="001F38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$20">
            <a:extLst>
              <a:ext uri="{FF2B5EF4-FFF2-40B4-BE49-F238E27FC236}">
                <a16:creationId xmlns:a16="http://schemas.microsoft.com/office/drawing/2014/main" id="{3B4DD911-E110-DC51-489D-AD608CB2CA07}"/>
              </a:ext>
            </a:extLst>
          </p:cNvPr>
          <p:cNvSpPr txBox="1"/>
          <p:nvPr/>
        </p:nvSpPr>
        <p:spPr>
          <a:xfrm>
            <a:off x="5457159" y="3826855"/>
            <a:ext cx="972791" cy="6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sz="4000"/>
              <a:t>2</a:t>
            </a:r>
            <a:r>
              <a:rPr lang="en-US" sz="4000"/>
              <a:t>5</a:t>
            </a:r>
            <a:endParaRPr sz="4000"/>
          </a:p>
        </p:txBody>
      </p:sp>
      <p:sp>
        <p:nvSpPr>
          <p:cNvPr id="13" name="$20">
            <a:extLst>
              <a:ext uri="{FF2B5EF4-FFF2-40B4-BE49-F238E27FC236}">
                <a16:creationId xmlns:a16="http://schemas.microsoft.com/office/drawing/2014/main" id="{25224DBD-8438-F384-AF2A-301AC36A8DD5}"/>
              </a:ext>
            </a:extLst>
          </p:cNvPr>
          <p:cNvSpPr txBox="1"/>
          <p:nvPr/>
        </p:nvSpPr>
        <p:spPr>
          <a:xfrm>
            <a:off x="9179419" y="3826855"/>
            <a:ext cx="972791" cy="6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sz="4000"/>
              <a:t>2</a:t>
            </a:r>
            <a:r>
              <a:rPr lang="en-US" sz="4000"/>
              <a:t>5</a:t>
            </a:r>
            <a:endParaRPr sz="4000"/>
          </a:p>
        </p:txBody>
      </p:sp>
      <p:sp>
        <p:nvSpPr>
          <p:cNvPr id="15" name="$20">
            <a:extLst>
              <a:ext uri="{FF2B5EF4-FFF2-40B4-BE49-F238E27FC236}">
                <a16:creationId xmlns:a16="http://schemas.microsoft.com/office/drawing/2014/main" id="{0498E0E8-FAF2-1AC8-0841-F85E537192DC}"/>
              </a:ext>
            </a:extLst>
          </p:cNvPr>
          <p:cNvSpPr txBox="1"/>
          <p:nvPr/>
        </p:nvSpPr>
        <p:spPr>
          <a:xfrm>
            <a:off x="12890125" y="3826855"/>
            <a:ext cx="972791" cy="6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sz="4000"/>
              <a:t>2</a:t>
            </a:r>
            <a:r>
              <a:rPr lang="en-US" sz="4000"/>
              <a:t>0</a:t>
            </a:r>
            <a:endParaRPr sz="4000"/>
          </a:p>
        </p:txBody>
      </p:sp>
      <p:sp>
        <p:nvSpPr>
          <p:cNvPr id="17" name="$20">
            <a:extLst>
              <a:ext uri="{FF2B5EF4-FFF2-40B4-BE49-F238E27FC236}">
                <a16:creationId xmlns:a16="http://schemas.microsoft.com/office/drawing/2014/main" id="{A016D3A6-CBDA-D98A-1E5F-11093436FCF5}"/>
              </a:ext>
            </a:extLst>
          </p:cNvPr>
          <p:cNvSpPr txBox="1"/>
          <p:nvPr/>
        </p:nvSpPr>
        <p:spPr>
          <a:xfrm>
            <a:off x="19883610" y="3770671"/>
            <a:ext cx="972791" cy="6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lang="en-US" sz="4000"/>
              <a:t>15</a:t>
            </a:r>
            <a:endParaRPr sz="4000"/>
          </a:p>
        </p:txBody>
      </p:sp>
      <p:sp>
        <p:nvSpPr>
          <p:cNvPr id="21" name="$20">
            <a:extLst>
              <a:ext uri="{FF2B5EF4-FFF2-40B4-BE49-F238E27FC236}">
                <a16:creationId xmlns:a16="http://schemas.microsoft.com/office/drawing/2014/main" id="{2C385FBD-03A9-6703-E495-9EBB1A84B1D8}"/>
              </a:ext>
            </a:extLst>
          </p:cNvPr>
          <p:cNvSpPr txBox="1"/>
          <p:nvPr/>
        </p:nvSpPr>
        <p:spPr>
          <a:xfrm>
            <a:off x="16145829" y="2829548"/>
            <a:ext cx="1747705" cy="1075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lang="en-US" sz="2300" baseline="43478"/>
              <a:t>15$</a:t>
            </a:r>
            <a:r>
              <a:rPr lang="en-US" sz="3600" baseline="43478"/>
              <a:t>$15</a:t>
            </a:r>
            <a:endParaRPr lang="en-US" sz="4000"/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C99566DE-25DA-415A-6238-F634C9ECCE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F46EB8-B1F3-9F17-2EF9-18CA4C77E72A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25" name="circle-2.ai" descr="circle-2.ai">
            <a:extLst>
              <a:ext uri="{FF2B5EF4-FFF2-40B4-BE49-F238E27FC236}">
                <a16:creationId xmlns:a16="http://schemas.microsoft.com/office/drawing/2014/main" id="{A1B051EA-5FF5-5DB4-C336-9126029F01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8883" y="7994789"/>
            <a:ext cx="1781412" cy="135040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$20">
            <a:extLst>
              <a:ext uri="{FF2B5EF4-FFF2-40B4-BE49-F238E27FC236}">
                <a16:creationId xmlns:a16="http://schemas.microsoft.com/office/drawing/2014/main" id="{9A06A046-8531-64D0-68A8-04BB9893B089}"/>
              </a:ext>
            </a:extLst>
          </p:cNvPr>
          <p:cNvSpPr txBox="1"/>
          <p:nvPr/>
        </p:nvSpPr>
        <p:spPr>
          <a:xfrm>
            <a:off x="9893513" y="8609888"/>
            <a:ext cx="1779389" cy="1022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6600" b="1" baseline="43478"/>
              <a:t>NEW</a:t>
            </a:r>
            <a:endParaRPr sz="5400" b="1"/>
          </a:p>
        </p:txBody>
      </p:sp>
      <p:sp>
        <p:nvSpPr>
          <p:cNvPr id="14" name="$20">
            <a:extLst>
              <a:ext uri="{FF2B5EF4-FFF2-40B4-BE49-F238E27FC236}">
                <a16:creationId xmlns:a16="http://schemas.microsoft.com/office/drawing/2014/main" id="{1C9BCB2D-3F54-F2FD-7B35-092E376561E6}"/>
              </a:ext>
            </a:extLst>
          </p:cNvPr>
          <p:cNvSpPr txBox="1"/>
          <p:nvPr/>
        </p:nvSpPr>
        <p:spPr>
          <a:xfrm>
            <a:off x="16547874" y="3774704"/>
            <a:ext cx="972791" cy="6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sz="2300" baseline="43478"/>
              <a:t>$</a:t>
            </a:r>
            <a:r>
              <a:rPr lang="en-US" sz="4000"/>
              <a:t>15</a:t>
            </a:r>
            <a:endParaRPr sz="400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8422218" y="3966864"/>
            <a:ext cx="0" cy="6449345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7" name="Header…"/>
          <p:cNvSpPr txBox="1"/>
          <p:nvPr/>
        </p:nvSpPr>
        <p:spPr>
          <a:xfrm>
            <a:off x="8993254" y="3391064"/>
            <a:ext cx="6400800" cy="541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Customize Page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Upload a profile picture.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Write a description - “Tell your customers why they should support Scout fundraising.”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Select your favorite product.</a:t>
            </a:r>
          </a:p>
        </p:txBody>
      </p:sp>
      <p:sp>
        <p:nvSpPr>
          <p:cNvPr id="228" name="Header…"/>
          <p:cNvSpPr txBox="1"/>
          <p:nvPr/>
        </p:nvSpPr>
        <p:spPr>
          <a:xfrm>
            <a:off x="16536128" y="3397937"/>
            <a:ext cx="6400800" cy="6642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Share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Share your online fundraising page link with family and friends!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Use the App to post on social, send emails and texts &amp; generate a QR code.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Follow-up with customers who have not bought. 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15965090" y="4086134"/>
            <a:ext cx="2" cy="6330075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981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Online Best Practices</a:t>
            </a:r>
            <a:endParaRPr sz="8800"/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177647C-353D-5A85-2F61-0A3D48427C8F}"/>
              </a:ext>
            </a:extLst>
          </p:cNvPr>
          <p:cNvSpPr txBox="1"/>
          <p:nvPr/>
        </p:nvSpPr>
        <p:spPr>
          <a:xfrm>
            <a:off x="1116391" y="3397937"/>
            <a:ext cx="6400800" cy="6642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Safe &amp; Easy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Trail’s End ships the product directly to the customer.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No handling of products or cash for Scouts or Unit.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As many traditional products and prices as possible.</a:t>
            </a:r>
          </a:p>
          <a:p>
            <a:pPr marL="548640" indent="-4572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Additional products online.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3388E3F-B716-FE0D-52B0-E9F82D1E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6DF2C-F4E6-6BD1-E390-9108D2EC96B1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E6747-3350-4E22-8F7C-2C54FA663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354" y="10279317"/>
            <a:ext cx="19419845" cy="3136427"/>
          </a:xfrm>
          <a:prstGeom prst="rect">
            <a:avLst/>
          </a:prstGeom>
        </p:spPr>
      </p:pic>
      <p:pic>
        <p:nvPicPr>
          <p:cNvPr id="10" name="514x514-TE-APP-Products-BeefJerky.png" descr="514x514-TE-APP-Products-BeefJerky.png">
            <a:extLst>
              <a:ext uri="{FF2B5EF4-FFF2-40B4-BE49-F238E27FC236}">
                <a16:creationId xmlns:a16="http://schemas.microsoft.com/office/drawing/2014/main" id="{99039983-93DE-5E10-85D1-F330CF5A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1" y="10448273"/>
            <a:ext cx="2967471" cy="29674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959191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Header!">
            <a:extLst>
              <a:ext uri="{FF2B5EF4-FFF2-40B4-BE49-F238E27FC236}">
                <a16:creationId xmlns:a16="http://schemas.microsoft.com/office/drawing/2014/main" id="{D68A0DE1-29C6-E263-1F1E-913679E4B2D4}"/>
              </a:ext>
            </a:extLst>
          </p:cNvPr>
          <p:cNvSpPr txBox="1"/>
          <p:nvPr/>
        </p:nvSpPr>
        <p:spPr>
          <a:xfrm>
            <a:off x="10986785" y="2147858"/>
            <a:ext cx="5163273" cy="187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11500" b="1"/>
              <a:t>wrap up</a:t>
            </a:r>
            <a:endParaRPr sz="11500" b="1"/>
          </a:p>
        </p:txBody>
      </p:sp>
      <p:sp>
        <p:nvSpPr>
          <p:cNvPr id="6" name="Sub header…">
            <a:extLst>
              <a:ext uri="{FF2B5EF4-FFF2-40B4-BE49-F238E27FC236}">
                <a16:creationId xmlns:a16="http://schemas.microsoft.com/office/drawing/2014/main" id="{E7887F4F-8C78-23E4-79A5-7CE3C5C22DBC}"/>
              </a:ext>
            </a:extLst>
          </p:cNvPr>
          <p:cNvSpPr txBox="1"/>
          <p:nvPr/>
        </p:nvSpPr>
        <p:spPr>
          <a:xfrm>
            <a:off x="10986785" y="4642499"/>
            <a:ext cx="12042915" cy="481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6600">
                <a:solidFill>
                  <a:srgbClr val="D02D2B"/>
                </a:solidFill>
                <a:latin typeface="General Sans Semibold"/>
              </a:rPr>
              <a:t>wrap·up</a:t>
            </a: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wrapped up; wrapping up; wraps up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transitive verb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to bring to a usually successful conclusion</a:t>
            </a:r>
          </a:p>
        </p:txBody>
      </p:sp>
      <p:pic>
        <p:nvPicPr>
          <p:cNvPr id="2" name="590x535-Donations-YourPurchaseMakesaDiff.png" descr="590x535-Donations-YourPurchaseMakesaDiff.png">
            <a:extLst>
              <a:ext uri="{FF2B5EF4-FFF2-40B4-BE49-F238E27FC236}">
                <a16:creationId xmlns:a16="http://schemas.microsoft.com/office/drawing/2014/main" id="{482F31BD-6C65-4523-FD1A-F738A893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39" y="4450714"/>
            <a:ext cx="8953666" cy="81190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853435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eader…"/>
          <p:cNvSpPr txBox="1"/>
          <p:nvPr/>
        </p:nvSpPr>
        <p:spPr>
          <a:xfrm>
            <a:off x="1157425" y="4072392"/>
            <a:ext cx="6400800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Place Final Order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Collect undelivered orders from Scouts.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Go to “Popcorn Orders” page in Leader Portal.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The system will highlight shortages using App sales and previous Unit orders.</a:t>
            </a:r>
            <a:endParaRPr/>
          </a:p>
        </p:txBody>
      </p:sp>
      <p:sp>
        <p:nvSpPr>
          <p:cNvPr id="236" name="Line"/>
          <p:cNvSpPr/>
          <p:nvPr/>
        </p:nvSpPr>
        <p:spPr>
          <a:xfrm flipV="1">
            <a:off x="8430024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Header…"/>
          <p:cNvSpPr txBox="1"/>
          <p:nvPr/>
        </p:nvSpPr>
        <p:spPr>
          <a:xfrm>
            <a:off x="8991599" y="6721809"/>
            <a:ext cx="6400800" cy="610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Submit Rewards</a:t>
            </a:r>
          </a:p>
          <a:p>
            <a:pPr marL="571500" marR="0" lvl="0" indent="-5715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Submit Unit’s Rewards order when ready.</a:t>
            </a:r>
          </a:p>
          <a:p>
            <a:pPr marL="571500" marR="0" lvl="0" indent="-5715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Amazon eGift Cards will release 5 days later for Scouts to claim in App.</a:t>
            </a:r>
          </a:p>
          <a:p>
            <a:pPr marL="571500" marR="0" lvl="0" indent="-5715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Submit again for Scouts that sell more and earn a bigger eGift Card.</a:t>
            </a:r>
            <a:endParaRPr lang="en-US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38" name="Header…"/>
          <p:cNvSpPr txBox="1"/>
          <p:nvPr/>
        </p:nvSpPr>
        <p:spPr>
          <a:xfrm>
            <a:off x="16836889" y="4072392"/>
            <a:ext cx="6400800" cy="610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Request Unit Payout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Go to Account Summary page in Leader Portal.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Ensure Unit Invoice is paid.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How to request payout:</a:t>
            </a:r>
          </a:p>
          <a:p>
            <a:pPr marL="109728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Enter the Unit’s bank account on Unit Info page. </a:t>
            </a:r>
          </a:p>
          <a:p>
            <a:pPr marL="109728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Click Request Payout.</a:t>
            </a:r>
          </a:p>
        </p:txBody>
      </p:sp>
      <p:sp>
        <p:nvSpPr>
          <p:cNvPr id="239" name="Line"/>
          <p:cNvSpPr/>
          <p:nvPr/>
        </p:nvSpPr>
        <p:spPr>
          <a:xfrm flipV="1">
            <a:off x="15925334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Steps</a:t>
            </a:r>
            <a:endParaRPr sz="88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EB6D3BF-8BAA-31D2-38B9-A2C0EC910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C8B35-2644-8456-7F27-48EA31867093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trees-1.ai" descr="trees-1.ai">
            <a:extLst>
              <a:ext uri="{FF2B5EF4-FFF2-40B4-BE49-F238E27FC236}">
                <a16:creationId xmlns:a16="http://schemas.microsoft.com/office/drawing/2014/main" id="{2FC971F5-711E-55E8-47E2-6C1A4607A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28" y="9984528"/>
            <a:ext cx="3908783" cy="1669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rocks.ai" descr="rocks.ai">
            <a:extLst>
              <a:ext uri="{FF2B5EF4-FFF2-40B4-BE49-F238E27FC236}">
                <a16:creationId xmlns:a16="http://schemas.microsoft.com/office/drawing/2014/main" id="{859CBDB3-F7A7-26AA-4D56-936AD526E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5591" y="11051828"/>
            <a:ext cx="2223396" cy="1316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ampfire.ai" descr="campfire.ai">
            <a:extLst>
              <a:ext uri="{FF2B5EF4-FFF2-40B4-BE49-F238E27FC236}">
                <a16:creationId xmlns:a16="http://schemas.microsoft.com/office/drawing/2014/main" id="{2D8006CB-BDD4-9051-428B-706B2E10D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5670" y="10845420"/>
            <a:ext cx="1155529" cy="1729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TreesLake-2.ai" descr="TreesLake-2.ai">
            <a:extLst>
              <a:ext uri="{FF2B5EF4-FFF2-40B4-BE49-F238E27FC236}">
                <a16:creationId xmlns:a16="http://schemas.microsoft.com/office/drawing/2014/main" id="{3EAE72EE-7B8E-A655-608C-490178A88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960"/>
          <a:stretch/>
        </p:blipFill>
        <p:spPr>
          <a:xfrm>
            <a:off x="1770203" y="10230846"/>
            <a:ext cx="2404230" cy="2901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4" descr="Image result for amazon.com gift card">
            <a:extLst>
              <a:ext uri="{FF2B5EF4-FFF2-40B4-BE49-F238E27FC236}">
                <a16:creationId xmlns:a16="http://schemas.microsoft.com/office/drawing/2014/main" id="{43CB62B6-D187-E345-ED1D-EFBA1CF3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471" y="3466191"/>
            <a:ext cx="3614172" cy="317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signpost.ai" descr="signpost.ai">
            <a:extLst>
              <a:ext uri="{FF2B5EF4-FFF2-40B4-BE49-F238E27FC236}">
                <a16:creationId xmlns:a16="http://schemas.microsoft.com/office/drawing/2014/main" id="{77663FFF-436D-7D07-0F09-6FE6247B7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46485" y="10896396"/>
            <a:ext cx="1144423" cy="16112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85653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20802-6EAD-1104-5B3E-895750E70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324" y="3083686"/>
            <a:ext cx="14589093" cy="10485911"/>
          </a:xfrm>
          <a:prstGeom prst="rect">
            <a:avLst/>
          </a:prstGeom>
        </p:spPr>
      </p:pic>
      <p:sp>
        <p:nvSpPr>
          <p:cNvPr id="22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 dirty="0"/>
              <a:t>Council Sale Details - Dates</a:t>
            </a:r>
            <a:endParaRPr sz="88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14086D6-049C-7A38-00E7-DFDD6A7A1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99C57-67C8-2EB2-9E87-693145892845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9805385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 dirty="0"/>
              <a:t>Council Sale Details - Commission</a:t>
            </a:r>
            <a:endParaRPr sz="88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14086D6-049C-7A38-00E7-DFDD6A7A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99C57-67C8-2EB2-9E87-693145892845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DF32B-3FB3-F480-C3CE-F244D64C7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401" y="3770674"/>
            <a:ext cx="21221196" cy="78924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9E06B8-E8A8-3561-C3B9-E8B940D9A495}"/>
              </a:ext>
            </a:extLst>
          </p:cNvPr>
          <p:cNvSpPr/>
          <p:nvPr/>
        </p:nvSpPr>
        <p:spPr>
          <a:xfrm>
            <a:off x="6348046" y="10075984"/>
            <a:ext cx="13839092" cy="756138"/>
          </a:xfrm>
          <a:prstGeom prst="rect">
            <a:avLst/>
          </a:prstGeom>
          <a:solidFill>
            <a:srgbClr val="00133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0195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676ACA-E73C-B05C-9AED-104CD361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57" y="2757721"/>
            <a:ext cx="14871939" cy="10728737"/>
          </a:xfrm>
          <a:prstGeom prst="rect">
            <a:avLst/>
          </a:prstGeom>
        </p:spPr>
      </p:pic>
      <p:sp>
        <p:nvSpPr>
          <p:cNvPr id="224" name="Header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981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 dirty="0"/>
              <a:t>Council Sale Details - Incentives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3388E3F-B716-FE0D-52B0-E9F82D1E8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6DF2C-F4E6-6BD1-E390-9108D2EC96B1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39683387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ine"/>
          <p:cNvSpPr/>
          <p:nvPr/>
        </p:nvSpPr>
        <p:spPr>
          <a:xfrm flipV="1">
            <a:off x="8354144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Header…"/>
          <p:cNvSpPr txBox="1"/>
          <p:nvPr/>
        </p:nvSpPr>
        <p:spPr>
          <a:xfrm>
            <a:off x="9295266" y="8866259"/>
            <a:ext cx="5943600" cy="364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Facebook Group</a:t>
            </a:r>
          </a:p>
          <a:p>
            <a:pPr marL="0" marR="0" lvl="0" indent="0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1F38"/>
                </a:solidFill>
                <a:effectLst/>
                <a:uLnTx/>
                <a:uFillTx/>
                <a:latin typeface="General Sans Regular"/>
                <a:sym typeface="General Sans Regular"/>
              </a:rPr>
              <a:t>Join Trail’s End Popcorn Community for best practices, support, news, and answers to questions.</a:t>
            </a:r>
          </a:p>
        </p:txBody>
      </p:sp>
      <p:sp>
        <p:nvSpPr>
          <p:cNvPr id="238" name="Header…"/>
          <p:cNvSpPr txBox="1"/>
          <p:nvPr/>
        </p:nvSpPr>
        <p:spPr>
          <a:xfrm>
            <a:off x="1335407" y="3738229"/>
            <a:ext cx="5943600" cy="364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Trail’s End Support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Visit our FAQ page for answers to commonly asked questions &amp; to open a ticket.</a:t>
            </a:r>
            <a:endParaRPr/>
          </a:p>
        </p:txBody>
      </p:sp>
      <p:sp>
        <p:nvSpPr>
          <p:cNvPr id="239" name="Line"/>
          <p:cNvSpPr/>
          <p:nvPr/>
        </p:nvSpPr>
        <p:spPr>
          <a:xfrm flipV="1">
            <a:off x="16179987" y="4716469"/>
            <a:ext cx="1" cy="7858412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Support</a:t>
            </a:r>
            <a:endParaRPr sz="8800"/>
          </a:p>
        </p:txBody>
      </p:sp>
      <p:sp>
        <p:nvSpPr>
          <p:cNvPr id="7" name="Header…">
            <a:extLst>
              <a:ext uri="{FF2B5EF4-FFF2-40B4-BE49-F238E27FC236}">
                <a16:creationId xmlns:a16="http://schemas.microsoft.com/office/drawing/2014/main" id="{C4ED2D65-0589-D7FA-C848-DDD7C3F4F3D5}"/>
              </a:ext>
            </a:extLst>
          </p:cNvPr>
          <p:cNvSpPr txBox="1"/>
          <p:nvPr/>
        </p:nvSpPr>
        <p:spPr>
          <a:xfrm>
            <a:off x="17028003" y="3634432"/>
            <a:ext cx="6868605" cy="561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8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Council Support</a:t>
            </a:r>
            <a:endParaRPr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Kelly </a:t>
            </a:r>
            <a:r>
              <a:rPr lang="en-US" dirty="0" err="1"/>
              <a:t>Osterhout</a:t>
            </a:r>
            <a:r>
              <a:rPr lang="en-US" dirty="0"/>
              <a:t> - Volunteer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kelly@bluesierrafarms.com</a:t>
            </a:r>
          </a:p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209-614-6194</a:t>
            </a:r>
          </a:p>
          <a:p>
            <a:pPr algn="l">
              <a:spcAft>
                <a:spcPts val="600"/>
              </a:spcAft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Marisol Gonzalez – Staff Advisor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dirty="0"/>
              <a:t>marisol.gonzalezcuevas@scouting.org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dirty="0"/>
              <a:t>209-637-3949</a:t>
            </a:r>
            <a:endParaRPr lang="en-US" sz="16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000" b="1" dirty="0"/>
              <a:t> </a:t>
            </a:r>
            <a:br>
              <a:rPr lang="en-US" b="1" dirty="0"/>
            </a:br>
            <a:r>
              <a:rPr lang="en-US" b="1" dirty="0">
                <a:solidFill>
                  <a:srgbClr val="D02D2B"/>
                </a:solidFill>
                <a:latin typeface="General Sans Semibold"/>
              </a:rPr>
              <a:t>Council Facebook Group:</a:t>
            </a:r>
          </a:p>
        </p:txBody>
      </p:sp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EF4C2A2-3E53-8E1C-9568-06FC085C8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21" y="7380252"/>
            <a:ext cx="5387371" cy="5387371"/>
          </a:xfrm>
          <a:prstGeom prst="rect">
            <a:avLst/>
          </a:prstGeom>
        </p:spPr>
      </p:pic>
      <p:pic>
        <p:nvPicPr>
          <p:cNvPr id="11" name="Picture 1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D52F45C-7DFC-7F0F-8130-72FD68AF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91" y="3500044"/>
            <a:ext cx="5385816" cy="5385816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334ED1E-2CDC-29C5-223A-D6C183902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D6DDD-A8C4-813F-396D-8B23836F5EF5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5D9D807-4D4F-3440-BDB2-4357E7C34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707" y="9246225"/>
            <a:ext cx="4141196" cy="41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36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013" y="7936815"/>
            <a:ext cx="3113973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Blank Background"/>
          <p:cNvSpPr txBox="1"/>
          <p:nvPr/>
        </p:nvSpPr>
        <p:spPr>
          <a:xfrm>
            <a:off x="7872120" y="6021556"/>
            <a:ext cx="8639760" cy="140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t>Blank Background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892701E-2C54-783C-5C8F-D24E87F1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ntro Header">
            <a:extLst>
              <a:ext uri="{FF2B5EF4-FFF2-40B4-BE49-F238E27FC236}">
                <a16:creationId xmlns:a16="http://schemas.microsoft.com/office/drawing/2014/main" id="{CBC98702-E201-03F5-5834-7DC6DE1FF73B}"/>
              </a:ext>
            </a:extLst>
          </p:cNvPr>
          <p:cNvSpPr txBox="1"/>
          <p:nvPr/>
        </p:nvSpPr>
        <p:spPr>
          <a:xfrm>
            <a:off x="2073964" y="5395551"/>
            <a:ext cx="20236070" cy="2657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16600" b="1">
                <a:solidFill>
                  <a:schemeClr val="bg1"/>
                </a:solidFill>
              </a:rPr>
              <a:t>Thank You!</a:t>
            </a:r>
            <a:endParaRPr sz="16600" b="1">
              <a:solidFill>
                <a:schemeClr val="bg1"/>
              </a:solidFill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7D8194F-560B-D96D-3A21-6A42D8C5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E559D2-7FF0-7446-CD01-E3EAA9119FAA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397D6-1FE1-83D8-0133-70291EA3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3413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1D468-55EE-BAA2-1810-E683DFF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699938"/>
            <a:ext cx="21971000" cy="1433163"/>
          </a:xfrm>
        </p:spPr>
        <p:txBody>
          <a:bodyPr>
            <a:no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sym typeface="Helvetica Neue"/>
              </a:rPr>
              <a:t>2023 SALES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8206CF-F540-272B-276B-CBEA51F90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904" y="3413760"/>
            <a:ext cx="17053459" cy="6324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17BB1-5AF8-3689-EB34-5C6F1A96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329" y="9738221"/>
            <a:ext cx="12150607" cy="40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80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397D6-1FE1-83D8-0133-70291EA3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771"/>
            <a:ext cx="24384000" cy="3413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1D468-55EE-BAA2-1810-E683DFF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44661"/>
            <a:ext cx="21971000" cy="1433163"/>
          </a:xfrm>
        </p:spPr>
        <p:txBody>
          <a:bodyPr>
            <a:no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sym typeface="Helvetica Neue"/>
              </a:rPr>
              <a:t>Top 20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5A135-7FE6-5B7E-B597-1BBB66198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435" y="2844416"/>
            <a:ext cx="8202723" cy="10705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4BAAFE-7591-BCFA-F023-A2D118FD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4158" y="2844416"/>
            <a:ext cx="10842407" cy="4487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10CF8-E95A-4FCF-CF78-863F889C5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222" y="7579118"/>
            <a:ext cx="11364277" cy="4256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5C3B4-CC27-BDD6-32D4-615C61B59039}"/>
              </a:ext>
            </a:extLst>
          </p:cNvPr>
          <p:cNvSpPr txBox="1"/>
          <p:nvPr/>
        </p:nvSpPr>
        <p:spPr>
          <a:xfrm>
            <a:off x="11556253" y="12329706"/>
            <a:ext cx="1099821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*Roughly 10,000 Units sold popcorn this Fall</a:t>
            </a:r>
            <a:endParaRPr lang="fr-FR" sz="3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325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397D6-1FE1-83D8-0133-70291EA3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771"/>
            <a:ext cx="24384000" cy="3413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1D468-55EE-BAA2-1810-E683DFF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44661"/>
            <a:ext cx="21971000" cy="1433163"/>
          </a:xfrm>
        </p:spPr>
        <p:txBody>
          <a:bodyPr>
            <a:no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sym typeface="Helvetica Neue"/>
              </a:rPr>
              <a:t>Top 20 Scouts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E95A4-139D-3793-4370-57E1BEC05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435" y="2844416"/>
            <a:ext cx="8685803" cy="10690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BAB48-A217-29D7-3E8F-A1B838DBB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5788" y="2844416"/>
            <a:ext cx="6218816" cy="7826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0174E-209C-E90D-08FE-7C79AA762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7019" y="10670592"/>
            <a:ext cx="8685803" cy="2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274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397D6-1FE1-83D8-0133-70291EA3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771"/>
            <a:ext cx="24384000" cy="3413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1D468-55EE-BAA2-1810-E683DFFD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44661"/>
            <a:ext cx="21971000" cy="1433163"/>
          </a:xfrm>
        </p:spPr>
        <p:txBody>
          <a:bodyPr>
            <a:no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sym typeface="Helvetica Neue"/>
              </a:rPr>
              <a:t>Product Mix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960DF-042F-61C9-48C5-D81D2BE6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87" y="3007120"/>
            <a:ext cx="14919204" cy="101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016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EE5E6E4-4346-E3E5-8237-25A2AACEDC3F}"/>
              </a:ext>
            </a:extLst>
          </p:cNvPr>
          <p:cNvGrpSpPr/>
          <p:nvPr/>
        </p:nvGrpSpPr>
        <p:grpSpPr>
          <a:xfrm>
            <a:off x="-1" y="0"/>
            <a:ext cx="24384001" cy="3412045"/>
            <a:chOff x="-1" y="0"/>
            <a:chExt cx="24384001" cy="3412045"/>
          </a:xfrm>
        </p:grpSpPr>
        <p:pic>
          <p:nvPicPr>
            <p:cNvPr id="2" name="Image" descr="Image">
              <a:extLst>
                <a:ext uri="{FF2B5EF4-FFF2-40B4-BE49-F238E27FC236}">
                  <a16:creationId xmlns:a16="http://schemas.microsoft.com/office/drawing/2014/main" id="{9D9B519C-505F-700E-3E0C-F2A46663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24384001" cy="341204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9ED41B-5F48-21AD-A7E1-9834F2CADEAA}"/>
                </a:ext>
              </a:extLst>
            </p:cNvPr>
            <p:cNvGrpSpPr/>
            <p:nvPr/>
          </p:nvGrpSpPr>
          <p:grpSpPr>
            <a:xfrm>
              <a:off x="20037289" y="853527"/>
              <a:ext cx="3971206" cy="1350753"/>
              <a:chOff x="20037289" y="853527"/>
              <a:chExt cx="3971206" cy="1350753"/>
            </a:xfrm>
          </p:grpSpPr>
          <p:pic>
            <p:nvPicPr>
              <p:cNvPr id="16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62306" y="853527"/>
                <a:ext cx="3113974" cy="738777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FDE072-23C1-3BE5-3574-D1A886568F4E}"/>
                  </a:ext>
                </a:extLst>
              </p:cNvPr>
              <p:cNvSpPr txBox="1"/>
              <p:nvPr/>
            </p:nvSpPr>
            <p:spPr>
              <a:xfrm>
                <a:off x="20037289" y="1557949"/>
                <a:ext cx="3971206" cy="6463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Scout Fundraising</a:t>
                </a:r>
              </a:p>
            </p:txBody>
          </p:sp>
        </p:grpSp>
      </p:grpSp>
      <p:pic>
        <p:nvPicPr>
          <p:cNvPr id="10" name="Picture 9" descr="A black and white target with a red arrow&#10;&#10;Description automatically generated">
            <a:extLst>
              <a:ext uri="{FF2B5EF4-FFF2-40B4-BE49-F238E27FC236}">
                <a16:creationId xmlns:a16="http://schemas.microsoft.com/office/drawing/2014/main" id="{B4DD7882-EEFB-7ABC-E0F0-BF89416DC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6" y="3350144"/>
            <a:ext cx="22993661" cy="5489088"/>
          </a:xfrm>
          <a:prstGeom prst="rect">
            <a:avLst/>
          </a:prstGeom>
        </p:spPr>
      </p:pic>
      <p:sp>
        <p:nvSpPr>
          <p:cNvPr id="160" name="Header"/>
          <p:cNvSpPr txBox="1"/>
          <p:nvPr/>
        </p:nvSpPr>
        <p:spPr>
          <a:xfrm>
            <a:off x="1289726" y="624360"/>
            <a:ext cx="143820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 dirty="0"/>
              <a:t>Powered by Popcorn</a:t>
            </a:r>
            <a:endParaRPr sz="8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F5091-D368-8CA5-4A2B-BAB5B679B9EA}"/>
              </a:ext>
            </a:extLst>
          </p:cNvPr>
          <p:cNvSpPr txBox="1"/>
          <p:nvPr/>
        </p:nvSpPr>
        <p:spPr>
          <a:xfrm>
            <a:off x="2908377" y="8567538"/>
            <a:ext cx="8799919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 hangingPunct="1">
              <a:spcAft>
                <a:spcPts val="1200"/>
              </a:spcAft>
            </a:pPr>
            <a:r>
              <a:rPr lang="en-US" sz="4800" b="1" dirty="0">
                <a:solidFill>
                  <a:srgbClr val="D02D2B"/>
                </a:solidFill>
                <a:latin typeface="General Sans Semibold"/>
              </a:rPr>
              <a:t>Benefits for Scouts</a:t>
            </a:r>
          </a:p>
          <a:p>
            <a:pPr marL="285750" indent="-285750" defTabSz="914400" hangingPunct="1">
              <a:buFont typeface="Arial,Sans-Serif"/>
              <a:buChar char="•"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cs typeface="Arial"/>
              </a:rPr>
              <a:t>Personal growth program that can be applied to advancement opportunities and service projects. 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 defTabSz="914400" hangingPunct="1">
              <a:buFont typeface="Arial,Sans-Serif"/>
              <a:buChar char="•"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cs typeface="Arial"/>
              </a:rPr>
              <a:t>Earn Amazon eGift Cards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lvl="1" indent="-285750" defTabSz="914400" hangingPunct="1">
              <a:buFont typeface="Arial,Sans-Serif"/>
              <a:buChar char="•"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cs typeface="Arial"/>
              </a:rPr>
              <a:t>Millions of prize choices</a:t>
            </a:r>
          </a:p>
          <a:p>
            <a:pPr marL="742950" lvl="1" indent="-285750" defTabSz="914400" hangingPunct="1">
              <a:buFont typeface="Arial,Sans-Serif"/>
              <a:buChar char="•"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cs typeface="Arial"/>
              </a:rPr>
              <a:t>Scouts choose the prizes they </a:t>
            </a:r>
            <a:r>
              <a:rPr lang="en-US" sz="4000" i="1" kern="1200" dirty="0">
                <a:solidFill>
                  <a:prstClr val="black"/>
                </a:solidFill>
                <a:latin typeface="Calibri" panose="020F0502020204030204"/>
                <a:cs typeface="Arial"/>
              </a:rPr>
              <a:t>want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6E750-F909-33E7-145E-A9BB3DDF2FC7}"/>
              </a:ext>
            </a:extLst>
          </p:cNvPr>
          <p:cNvSpPr txBox="1"/>
          <p:nvPr/>
        </p:nvSpPr>
        <p:spPr>
          <a:xfrm>
            <a:off x="12675706" y="8567546"/>
            <a:ext cx="8799917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 hangingPunct="1">
              <a:spcAft>
                <a:spcPts val="1200"/>
              </a:spcAft>
            </a:pPr>
            <a:r>
              <a:rPr lang="en-US" sz="4800" b="1">
                <a:solidFill>
                  <a:srgbClr val="D02D2B"/>
                </a:solidFill>
                <a:latin typeface="General Sans Semibold"/>
              </a:rPr>
              <a:t>Scouts Learn</a:t>
            </a:r>
          </a:p>
          <a:p>
            <a:pPr marL="285750" indent="-285750">
              <a:buFont typeface="Arial,Sans-Serif"/>
              <a:buChar char="•"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help others around them</a:t>
            </a:r>
          </a:p>
          <a:p>
            <a:pPr marL="285750" indent="-285750">
              <a:buFont typeface="Arial,Sans-Serif"/>
              <a:buChar char="•"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speaking &amp; math skills </a:t>
            </a:r>
          </a:p>
          <a:p>
            <a:pPr marL="285750" indent="-285750">
              <a:buFont typeface="Arial,Sans-Serif"/>
              <a:buChar char="•"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Salesmanship &amp; perseverance</a:t>
            </a:r>
          </a:p>
          <a:p>
            <a:pPr marL="285750" indent="-285750">
              <a:buFont typeface="Arial,Sans-Serif"/>
              <a:buChar char="•"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earn their own way</a:t>
            </a:r>
          </a:p>
          <a:p>
            <a:pPr marL="285750" indent="-285750">
              <a:buFont typeface="Arial,Sans-Serif"/>
              <a:buChar char="•"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 value of hard work</a:t>
            </a:r>
          </a:p>
          <a:p>
            <a:pPr marL="285750" indent="-285750">
              <a:buFont typeface="Arial,Sans-Serif"/>
              <a:buChar char="•"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handle rejection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Header!"/>
          <p:cNvSpPr txBox="1"/>
          <p:nvPr/>
        </p:nvSpPr>
        <p:spPr>
          <a:xfrm>
            <a:off x="10924014" y="2147858"/>
            <a:ext cx="4946867" cy="187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11500" b="1"/>
              <a:t>prepare</a:t>
            </a:r>
            <a:endParaRPr sz="11500" b="1"/>
          </a:p>
        </p:txBody>
      </p:sp>
      <p:sp>
        <p:nvSpPr>
          <p:cNvPr id="292" name="Sub header…"/>
          <p:cNvSpPr txBox="1"/>
          <p:nvPr/>
        </p:nvSpPr>
        <p:spPr>
          <a:xfrm>
            <a:off x="10976111" y="4650850"/>
            <a:ext cx="11764619" cy="55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6600">
                <a:solidFill>
                  <a:srgbClr val="D02D2B"/>
                </a:solidFill>
                <a:latin typeface="General Sans Semibold"/>
              </a:rPr>
              <a:t>pre·​pare</a:t>
            </a: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prepared; preparing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transitive verb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48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4800"/>
              <a:t>to make ready beforehand for some purpose, use, or activity</a:t>
            </a:r>
          </a:p>
        </p:txBody>
      </p:sp>
      <p:pic>
        <p:nvPicPr>
          <p:cNvPr id="2" name="590x535-AboutUs-WhyYourSupportMatters.png" descr="590x535-AboutUs-WhyYourSupportMatters.png">
            <a:extLst>
              <a:ext uri="{FF2B5EF4-FFF2-40B4-BE49-F238E27FC236}">
                <a16:creationId xmlns:a16="http://schemas.microsoft.com/office/drawing/2014/main" id="{C50030C5-E6A3-03C8-BA9C-466EA278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6" y="4178962"/>
            <a:ext cx="8567039" cy="77684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4876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AB0E32B-A476-039C-A1E6-D446B94B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445"/>
            <a:ext cx="24384001" cy="341204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ounded Rectangle"/>
          <p:cNvSpPr/>
          <p:nvPr/>
        </p:nvSpPr>
        <p:spPr>
          <a:xfrm>
            <a:off x="1315019" y="8201721"/>
            <a:ext cx="6744050" cy="4730103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Rounded Rectangle"/>
          <p:cNvSpPr/>
          <p:nvPr/>
        </p:nvSpPr>
        <p:spPr>
          <a:xfrm>
            <a:off x="1243458" y="3061704"/>
            <a:ext cx="6744050" cy="4748536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8" name="Header…"/>
          <p:cNvSpPr txBox="1"/>
          <p:nvPr/>
        </p:nvSpPr>
        <p:spPr>
          <a:xfrm>
            <a:off x="1381836" y="3353350"/>
            <a:ext cx="6467293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Plan Program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List activities &amp; adventures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Hold a brainstorming session with families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Incorporate new adventures &amp; activities.</a:t>
            </a:r>
            <a:endParaRPr/>
          </a:p>
        </p:txBody>
      </p:sp>
      <p:sp>
        <p:nvSpPr>
          <p:cNvPr id="269" name="Header…"/>
          <p:cNvSpPr txBox="1"/>
          <p:nvPr/>
        </p:nvSpPr>
        <p:spPr>
          <a:xfrm>
            <a:off x="1454640" y="8484150"/>
            <a:ext cx="6464808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Set Goals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Calculate Unit goal: divide budget by expected popcorn commissions.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Divide Unit goal by # of Scouts to get Scout goals</a:t>
            </a:r>
            <a:endParaRPr/>
          </a:p>
        </p:txBody>
      </p:sp>
      <p:sp>
        <p:nvSpPr>
          <p:cNvPr id="270" name="Rounded Rectangle"/>
          <p:cNvSpPr/>
          <p:nvPr/>
        </p:nvSpPr>
        <p:spPr>
          <a:xfrm>
            <a:off x="8566719" y="3070921"/>
            <a:ext cx="6744050" cy="4730103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1" name="Header…"/>
          <p:cNvSpPr txBox="1"/>
          <p:nvPr/>
        </p:nvSpPr>
        <p:spPr>
          <a:xfrm>
            <a:off x="8702336" y="3353349"/>
            <a:ext cx="6456801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Budget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Assign costs to activities and expenses.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Add in camp, registration fees, advancements &amp; Unit dues.</a:t>
            </a:r>
          </a:p>
        </p:txBody>
      </p:sp>
      <p:sp>
        <p:nvSpPr>
          <p:cNvPr id="272" name="Rounded Rectangle"/>
          <p:cNvSpPr/>
          <p:nvPr/>
        </p:nvSpPr>
        <p:spPr>
          <a:xfrm>
            <a:off x="8566719" y="8192504"/>
            <a:ext cx="6744050" cy="4748536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3" name="Header…"/>
          <p:cNvSpPr txBox="1"/>
          <p:nvPr/>
        </p:nvSpPr>
        <p:spPr>
          <a:xfrm>
            <a:off x="8702336" y="8484150"/>
            <a:ext cx="6464808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Raise the Money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Conduct one fundraiser</a:t>
            </a:r>
          </a:p>
          <a:p>
            <a:pPr lvl="2" indent="0"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     and .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Less time fundraising = more time Scouting!</a:t>
            </a:r>
            <a:endParaRPr/>
          </a:p>
        </p:txBody>
      </p:sp>
      <p:sp>
        <p:nvSpPr>
          <p:cNvPr id="274" name="Rounded Rectangle"/>
          <p:cNvSpPr/>
          <p:nvPr/>
        </p:nvSpPr>
        <p:spPr>
          <a:xfrm>
            <a:off x="15961542" y="8201721"/>
            <a:ext cx="6744050" cy="4730103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Rounded Rectangle"/>
          <p:cNvSpPr/>
          <p:nvPr/>
        </p:nvSpPr>
        <p:spPr>
          <a:xfrm>
            <a:off x="15961542" y="3061703"/>
            <a:ext cx="6744050" cy="4748536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Header…"/>
          <p:cNvSpPr txBox="1"/>
          <p:nvPr/>
        </p:nvSpPr>
        <p:spPr>
          <a:xfrm>
            <a:off x="16101163" y="3353349"/>
            <a:ext cx="6462151" cy="293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12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Calendar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/>
              <a:t>Provide a monthly calendar of activities so families are aware of the fun.</a:t>
            </a:r>
            <a:endParaRPr/>
          </a:p>
        </p:txBody>
      </p:sp>
      <p:sp>
        <p:nvSpPr>
          <p:cNvPr id="277" name="Header…"/>
          <p:cNvSpPr txBox="1"/>
          <p:nvPr/>
        </p:nvSpPr>
        <p:spPr>
          <a:xfrm>
            <a:off x="16101163" y="8484150"/>
            <a:ext cx="646480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Enjoy the Year!</a:t>
            </a:r>
            <a:endParaRPr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" name="Header">
            <a:extLst>
              <a:ext uri="{FF2B5EF4-FFF2-40B4-BE49-F238E27FC236}">
                <a16:creationId xmlns:a16="http://schemas.microsoft.com/office/drawing/2014/main" id="{81E6F33B-87CB-0EDB-30D9-169BE7A521C5}"/>
              </a:ext>
            </a:extLst>
          </p:cNvPr>
          <p:cNvSpPr txBox="1"/>
          <p:nvPr/>
        </p:nvSpPr>
        <p:spPr>
          <a:xfrm>
            <a:off x="1289726" y="624360"/>
            <a:ext cx="1626167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8800"/>
              <a:t>Ideal Year of Scouting</a:t>
            </a:r>
            <a:endParaRPr sz="88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C6CEA2A-BB70-1AE5-E3A9-2BCFEC4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2306" y="853527"/>
            <a:ext cx="3113974" cy="73877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8BA55-73A4-2725-3087-EB554535FF2B}"/>
              </a:ext>
            </a:extLst>
          </p:cNvPr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BA16AC1B-0921-317E-948F-81C0F4AD287D}"/>
              </a:ext>
            </a:extLst>
          </p:cNvPr>
          <p:cNvSpPr/>
          <p:nvPr/>
        </p:nvSpPr>
        <p:spPr>
          <a:xfrm>
            <a:off x="19242155" y="7660808"/>
            <a:ext cx="5109376" cy="3679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B8E89AFC-4F2A-DC10-C2B7-0E8DB4C56CC2}"/>
              </a:ext>
            </a:extLst>
          </p:cNvPr>
          <p:cNvSpPr/>
          <p:nvPr/>
        </p:nvSpPr>
        <p:spPr>
          <a:xfrm rot="283870">
            <a:off x="17653760" y="10685284"/>
            <a:ext cx="1664678" cy="3166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D77D6A7B-0329-191D-DA97-DBC2CA986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961" y="9027888"/>
            <a:ext cx="3113973" cy="4039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2948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1649</Words>
  <Application>Microsoft Office PowerPoint</Application>
  <PresentationFormat>Custom</PresentationFormat>
  <Paragraphs>294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Arial,Sans-Serif</vt:lpstr>
      <vt:lpstr>Calibri</vt:lpstr>
      <vt:lpstr>General Sans Regular</vt:lpstr>
      <vt:lpstr>General Sans Semibold</vt:lpstr>
      <vt:lpstr>Helvetica Neue</vt:lpstr>
      <vt:lpstr>Helvetica Neue Medium</vt:lpstr>
      <vt:lpstr>21_BasicWhite</vt:lpstr>
      <vt:lpstr>PowerPoint Presentation</vt:lpstr>
      <vt:lpstr>SIGN UP YOUR UNIT!</vt:lpstr>
      <vt:lpstr>2023 SALES</vt:lpstr>
      <vt:lpstr>Top 20 Units</vt:lpstr>
      <vt:lpstr>Top 20 Scouts</vt:lpstr>
      <vt:lpstr>Product Mix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Walden</dc:creator>
  <cp:lastModifiedBy>Marisol Gonzalez Cuevas</cp:lastModifiedBy>
  <cp:revision>39</cp:revision>
  <cp:lastPrinted>2024-06-26T00:52:23Z</cp:lastPrinted>
  <dcterms:modified xsi:type="dcterms:W3CDTF">2024-06-27T22:29:49Z</dcterms:modified>
</cp:coreProperties>
</file>