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0"/>
  </p:handoutMasterIdLst>
  <p:sldIdLst>
    <p:sldId id="256" r:id="rId2"/>
    <p:sldId id="264" r:id="rId3"/>
    <p:sldId id="265" r:id="rId4"/>
    <p:sldId id="266" r:id="rId5"/>
    <p:sldId id="267" r:id="rId6"/>
    <p:sldId id="268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504A"/>
    <a:srgbClr val="2A556E"/>
    <a:srgbClr val="FEDD00"/>
    <a:srgbClr val="33536F"/>
    <a:srgbClr val="F4E9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9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5C4B46A-C6C7-4DCE-B44D-C79C33BC916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2421" cy="459074"/>
          </a:xfrm>
          <a:prstGeom prst="rect">
            <a:avLst/>
          </a:prstGeom>
        </p:spPr>
        <p:txBody>
          <a:bodyPr vert="horz" lIns="89730" tIns="44865" rIns="89730" bIns="4486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BC88E5-181F-461E-BBAD-CBD4D826BA6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027" y="0"/>
            <a:ext cx="2972421" cy="459074"/>
          </a:xfrm>
          <a:prstGeom prst="rect">
            <a:avLst/>
          </a:prstGeom>
        </p:spPr>
        <p:txBody>
          <a:bodyPr vert="horz" lIns="89730" tIns="44865" rIns="89730" bIns="44865" rtlCol="0"/>
          <a:lstStyle>
            <a:lvl1pPr algn="r">
              <a:defRPr sz="1200"/>
            </a:lvl1pPr>
          </a:lstStyle>
          <a:p>
            <a:fld id="{56BA13AC-09D0-4F02-BC58-3AF6516230AE}" type="datetimeFigureOut">
              <a:rPr lang="en-US" smtClean="0"/>
              <a:t>12/24/2018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EA08BD0-A5B3-4145-9083-FBB2EA32BFF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8684927"/>
            <a:ext cx="2972421" cy="459074"/>
          </a:xfrm>
          <a:prstGeom prst="rect">
            <a:avLst/>
          </a:prstGeom>
        </p:spPr>
        <p:txBody>
          <a:bodyPr vert="horz" lIns="89730" tIns="44865" rIns="89730" bIns="4486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7B3056-D90A-48CF-B5A1-046F1CBA83B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027" y="8684927"/>
            <a:ext cx="2972421" cy="459074"/>
          </a:xfrm>
          <a:prstGeom prst="rect">
            <a:avLst/>
          </a:prstGeom>
        </p:spPr>
        <p:txBody>
          <a:bodyPr vert="horz" lIns="89730" tIns="44865" rIns="89730" bIns="44865" rtlCol="0" anchor="b"/>
          <a:lstStyle>
            <a:lvl1pPr algn="r">
              <a:defRPr sz="1200"/>
            </a:lvl1pPr>
          </a:lstStyle>
          <a:p>
            <a:fld id="{F1B721F8-A7A9-4EAD-8D09-4321B92308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92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CAD65-10B6-4819-973D-79AA41DC4E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012D4E-8124-4270-8C73-662360F605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2D1EA6-67CF-42B5-BCF1-553EC79008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36C36-57CA-455E-B7F5-561182415D85}" type="datetimeFigureOut">
              <a:rPr lang="en-US" smtClean="0"/>
              <a:t>12/24/2018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F23D08-BF5E-460E-B3BD-5D122C662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0364EB-AA88-48EE-B671-DB9AA136D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36907-3CC9-40A4-BC8D-F1887A8488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502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14DC9-6390-4926-BFF5-FD29F51C3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6AF947-C002-4459-A8C7-56FF5C04B0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5809C9-1551-4324-93C2-8528C97AB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36C36-57CA-455E-B7F5-561182415D85}" type="datetimeFigureOut">
              <a:rPr lang="en-US" smtClean="0"/>
              <a:t>12/24/2018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59D6CF-5E06-4ACD-B68A-8D567902E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D759F9-3ADC-4753-A83C-4A075A213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36907-3CC9-40A4-BC8D-F1887A8488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747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1785959-97D9-4F9E-AE57-DF291ECA12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DEE90A-A288-4C5E-9FD1-6CF24C701F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EA0F39-0092-4C2C-8817-D6125D37F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36C36-57CA-455E-B7F5-561182415D85}" type="datetimeFigureOut">
              <a:rPr lang="en-US" smtClean="0"/>
              <a:t>12/24/2018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C18F1D-C1F2-4018-879F-3C492EC9E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FCB481-5245-472C-AE03-2DB626A6B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36907-3CC9-40A4-BC8D-F1887A8488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500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B4DC44-882F-447D-A24D-9CB232DAB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0D71B0-46AA-4D7C-A03D-033EE25949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E1A745-D104-41AE-B532-B5AC6918C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36C36-57CA-455E-B7F5-561182415D85}" type="datetimeFigureOut">
              <a:rPr lang="en-US" smtClean="0"/>
              <a:t>12/24/2018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9982F1-A3EE-4B4D-A678-7481FAAC8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000386-3252-4C46-BD39-07B1342A6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36907-3CC9-40A4-BC8D-F1887A8488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146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A6701-AC4D-4E06-BF31-CD6F48C55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0D002D-7878-491D-9B81-4841BBF805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8B90C6-4CED-4111-AB83-F7A9AE5B3E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36C36-57CA-455E-B7F5-561182415D85}" type="datetimeFigureOut">
              <a:rPr lang="en-US" smtClean="0"/>
              <a:t>12/24/2018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D87602-9753-4346-BD77-D9E31AFA8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658276-55B0-4FFD-B150-A4207C89C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36907-3CC9-40A4-BC8D-F1887A8488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788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23E39-AA63-4E50-A7D8-543959D3F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A1B805-106D-4476-BB25-150F40CEC1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4CBF09-569C-41A2-BBFC-56713873B6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28A025-53F2-4A72-99AE-725B1D1EA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36C36-57CA-455E-B7F5-561182415D85}" type="datetimeFigureOut">
              <a:rPr lang="en-US" smtClean="0"/>
              <a:t>12/24/2018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7951F7-93DB-4A2C-8617-8069B4777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F5FA3B-A321-42D2-9924-7CE8D4058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36907-3CC9-40A4-BC8D-F1887A8488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420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616475-67D2-4247-9022-B7478324D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F58E9C-3423-4CCE-8E54-1B3A6628C0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8E0C68-5137-4ED4-8009-44E2F969F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71376E-3C73-450A-87AB-F59E2D9F8C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C13993-3CE1-44E0-9495-7DF319C63D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A911814-CDF1-467B-94A3-A507677ED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36C36-57CA-455E-B7F5-561182415D85}" type="datetimeFigureOut">
              <a:rPr lang="en-US" smtClean="0"/>
              <a:t>12/24/2018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993838E-2644-48FD-9924-873098DDC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E215DF5-73C2-4FAA-A416-73B3CDD3E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36907-3CC9-40A4-BC8D-F1887A8488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685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6DBB2-DB27-4C3D-AB14-519BE4442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0135DBD-CBDF-462D-A146-00F9B9AC4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36C36-57CA-455E-B7F5-561182415D85}" type="datetimeFigureOut">
              <a:rPr lang="en-US" smtClean="0"/>
              <a:t>12/24/2018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2F2F65-D29D-4929-A8E6-94D2E1226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BD2C96-8593-453B-ACD1-2C12065A1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36907-3CC9-40A4-BC8D-F1887A8488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664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463656-DDC4-4B2C-A3F4-D9BD9829F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36C36-57CA-455E-B7F5-561182415D85}" type="datetimeFigureOut">
              <a:rPr lang="en-US" smtClean="0"/>
              <a:t>12/24/2018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90D8C4-9FF4-435E-8E7C-B177D1EBF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436383-49A7-4C55-8051-9EBAA1BBB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36907-3CC9-40A4-BC8D-F1887A8488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709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A9ECE-2665-4686-B080-33CB0A9D8C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DF79E8-AF4D-4332-B121-5A2707EDF3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7A4CDB-30B9-4E1E-B6F1-AF2A13B142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1912FD-305E-4947-9857-592D3358D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36C36-57CA-455E-B7F5-561182415D85}" type="datetimeFigureOut">
              <a:rPr lang="en-US" smtClean="0"/>
              <a:t>12/24/2018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F3F979-0490-471B-B530-98E6DD640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64E8C2-08A8-4672-A2B9-EB8B127FF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36907-3CC9-40A4-BC8D-F1887A8488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831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C39F36-63D6-4557-B2C1-81D713952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C88EFE-B9EC-42D0-82A6-7F0704D193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A03AC0-AB4C-4D4D-AED1-2BF6EF86A7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158D16-61A4-456F-BA0C-6F30FE9D2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36C36-57CA-455E-B7F5-561182415D85}" type="datetimeFigureOut">
              <a:rPr lang="en-US" smtClean="0"/>
              <a:t>12/24/2018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5F1D6B-4CB7-4809-B2D4-4DD4C6610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3C9E0E-1707-4DB5-B537-3F95C8346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36907-3CC9-40A4-BC8D-F1887A8488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833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E1BD8E-E8AE-4DFB-9E10-EC5ECE560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BC7FD1-770B-405B-8A78-EC9CB8B67A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E55F9A-3086-4547-9BDF-4F0375428C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E36C36-57CA-455E-B7F5-561182415D85}" type="datetimeFigureOut">
              <a:rPr lang="en-US" smtClean="0"/>
              <a:t>12/24/2018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7FC4F1-3407-474F-948A-7CF5C247B6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65B198-A5AC-4445-B00F-1C15B09430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236907-3CC9-40A4-BC8D-F1887A84886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77A34D0-40CB-478E-8635-8D6C2DA8FC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E9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66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7" Type="http://schemas.openxmlformats.org/officeDocument/2006/relationships/image" Target="../media/image12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136B6A9-6A91-468B-A2A3-DE00857CBD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543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55CA7EF-E82F-4B94-AB99-5D14066D99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8942"/>
            <a:ext cx="11579144" cy="98441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C22A160-96E8-7E4F-86A6-9E1B1904B121}"/>
              </a:ext>
            </a:extLst>
          </p:cNvPr>
          <p:cNvSpPr txBox="1"/>
          <p:nvPr/>
        </p:nvSpPr>
        <p:spPr>
          <a:xfrm>
            <a:off x="379140" y="327673"/>
            <a:ext cx="118128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WHAT IS HAPPENING?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1EB70D-74D8-534A-BF1A-C1B1BCF700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270" y="2150618"/>
            <a:ext cx="6083300" cy="20447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C64111A-66FE-FF48-880E-2E58FE1B87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7144" y="4524502"/>
            <a:ext cx="5842000" cy="20447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387B5E3-C367-A946-BE21-4B2F776A4D48}"/>
              </a:ext>
            </a:extLst>
          </p:cNvPr>
          <p:cNvSpPr txBox="1"/>
          <p:nvPr/>
        </p:nvSpPr>
        <p:spPr>
          <a:xfrm>
            <a:off x="379140" y="2406650"/>
            <a:ext cx="56924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Starting in 2018, families can choose Cub Scouts for their sons </a:t>
            </a:r>
            <a:r>
              <a:rPr lang="en-US" sz="2400" i="1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AND</a:t>
            </a:r>
            <a:r>
              <a:rPr lang="en-US" sz="24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 daughters.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4FEC674-4A75-4B4E-A817-2D03F161EE18}"/>
              </a:ext>
            </a:extLst>
          </p:cNvPr>
          <p:cNvSpPr txBox="1"/>
          <p:nvPr/>
        </p:nvSpPr>
        <p:spPr>
          <a:xfrm>
            <a:off x="5811906" y="4715855"/>
            <a:ext cx="56924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A Scouting program for older girls will be delivered in 2019, allowing participants to earn the highest rank of Eagle Scout.</a:t>
            </a:r>
          </a:p>
        </p:txBody>
      </p:sp>
    </p:spTree>
    <p:extLst>
      <p:ext uri="{BB962C8B-B14F-4D97-AF65-F5344CB8AC3E}">
        <p14:creationId xmlns:p14="http://schemas.microsoft.com/office/powerpoint/2010/main" val="2318471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55CA7EF-E82F-4B94-AB99-5D14066D99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8942"/>
            <a:ext cx="11579144" cy="98441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C22A160-96E8-7E4F-86A6-9E1B1904B121}"/>
              </a:ext>
            </a:extLst>
          </p:cNvPr>
          <p:cNvSpPr txBox="1"/>
          <p:nvPr/>
        </p:nvSpPr>
        <p:spPr>
          <a:xfrm>
            <a:off x="379140" y="327673"/>
            <a:ext cx="118128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WHY THE CHANGE?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387B5E3-C367-A946-BE21-4B2F776A4D48}"/>
              </a:ext>
            </a:extLst>
          </p:cNvPr>
          <p:cNvSpPr txBox="1"/>
          <p:nvPr/>
        </p:nvSpPr>
        <p:spPr>
          <a:xfrm>
            <a:off x="132252" y="1620266"/>
            <a:ext cx="56924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2A556E"/>
                </a:solidFill>
                <a:latin typeface="Franklin Gothic Medium Cond" panose="020B0606030402020204" pitchFamily="34" charset="0"/>
              </a:rPr>
              <a:t>Families today are busier than ever and with less free time, families want convenience. In fact, </a:t>
            </a:r>
            <a:r>
              <a:rPr lang="en-US" sz="2400">
                <a:solidFill>
                  <a:srgbClr val="F1504A"/>
                </a:solidFill>
                <a:latin typeface="Franklin Gothic Medium Cond" panose="020B0606030402020204" pitchFamily="34" charset="0"/>
              </a:rPr>
              <a:t>convenience beats cost at the #1 concern.</a:t>
            </a:r>
            <a:endParaRPr lang="en-US" sz="2400" dirty="0">
              <a:solidFill>
                <a:srgbClr val="F1504A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BCDD68-4AB5-4741-9E24-51B842941BD5}"/>
              </a:ext>
            </a:extLst>
          </p:cNvPr>
          <p:cNvSpPr txBox="1"/>
          <p:nvPr/>
        </p:nvSpPr>
        <p:spPr>
          <a:xfrm>
            <a:off x="284652" y="3263138"/>
            <a:ext cx="56924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2A556E"/>
                </a:solidFill>
                <a:latin typeface="Franklin Gothic Medium Cond" panose="020B0606030402020204" pitchFamily="34" charset="0"/>
              </a:rPr>
              <a:t>Research shows that our programs are extremely appealing to today’s busy families.</a:t>
            </a:r>
            <a:endParaRPr lang="en-US" sz="2400" dirty="0">
              <a:solidFill>
                <a:srgbClr val="F1504A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C8B076A-E0ED-1D49-A6DD-55EE2E332CD2}"/>
              </a:ext>
            </a:extLst>
          </p:cNvPr>
          <p:cNvSpPr txBox="1"/>
          <p:nvPr/>
        </p:nvSpPr>
        <p:spPr>
          <a:xfrm>
            <a:off x="1431630" y="4548657"/>
            <a:ext cx="9328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F1504A"/>
                </a:solidFill>
                <a:latin typeface="Franklin Gothic Medium Cond" panose="020B0606030402020204" pitchFamily="34" charset="0"/>
              </a:rPr>
              <a:t>In a recent survey of parents not involved with Scouting…</a:t>
            </a:r>
            <a:endParaRPr lang="en-US" sz="2400" dirty="0">
              <a:solidFill>
                <a:srgbClr val="F1504A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83B9A1-6D26-8440-912D-9978F2C2D807}"/>
              </a:ext>
            </a:extLst>
          </p:cNvPr>
          <p:cNvSpPr txBox="1"/>
          <p:nvPr/>
        </p:nvSpPr>
        <p:spPr>
          <a:xfrm>
            <a:off x="2418252" y="5170903"/>
            <a:ext cx="29309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1504A"/>
                </a:solidFill>
                <a:latin typeface="Franklin Gothic Medium Cond" panose="020B0606030402020204" pitchFamily="34" charset="0"/>
              </a:rPr>
              <a:t>Are interested in a program like Cub Scouts for their daughters</a:t>
            </a:r>
            <a:endParaRPr lang="en-US" sz="2400" dirty="0">
              <a:solidFill>
                <a:srgbClr val="F1504A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474D222-7DC1-1E49-93E9-2322C489D3DA}"/>
              </a:ext>
            </a:extLst>
          </p:cNvPr>
          <p:cNvSpPr txBox="1"/>
          <p:nvPr/>
        </p:nvSpPr>
        <p:spPr>
          <a:xfrm>
            <a:off x="8455746" y="5170902"/>
            <a:ext cx="29309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1504A"/>
                </a:solidFill>
                <a:latin typeface="Franklin Gothic Medium Cond" panose="020B0606030402020204" pitchFamily="34" charset="0"/>
              </a:rPr>
              <a:t>Are interested in a program like Boy Scouts for their daughters</a:t>
            </a:r>
            <a:endParaRPr lang="en-US" sz="2400" dirty="0">
              <a:solidFill>
                <a:srgbClr val="F1504A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AEC7B44-8D4D-D745-815A-BCBD62C04AB7}"/>
              </a:ext>
            </a:extLst>
          </p:cNvPr>
          <p:cNvSpPr txBox="1"/>
          <p:nvPr/>
        </p:nvSpPr>
        <p:spPr>
          <a:xfrm>
            <a:off x="132252" y="4880887"/>
            <a:ext cx="254541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0" dirty="0">
                <a:solidFill>
                  <a:srgbClr val="2A556E"/>
                </a:solidFill>
                <a:latin typeface="Franklin Gothic Medium Cond" panose="020B0606030402020204" pitchFamily="34" charset="0"/>
              </a:rPr>
              <a:t>90%</a:t>
            </a:r>
            <a:endParaRPr lang="en-US" sz="10000" dirty="0">
              <a:solidFill>
                <a:srgbClr val="F1504A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79D1BFD-1EC7-4942-860A-5EB2CE86E5AF}"/>
              </a:ext>
            </a:extLst>
          </p:cNvPr>
          <p:cNvSpPr txBox="1"/>
          <p:nvPr/>
        </p:nvSpPr>
        <p:spPr>
          <a:xfrm>
            <a:off x="6084066" y="4955458"/>
            <a:ext cx="254541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0" dirty="0">
                <a:solidFill>
                  <a:srgbClr val="2A556E"/>
                </a:solidFill>
                <a:latin typeface="Franklin Gothic Medium Cond" panose="020B0606030402020204" pitchFamily="34" charset="0"/>
              </a:rPr>
              <a:t>87%</a:t>
            </a:r>
            <a:endParaRPr lang="en-US" sz="10000" dirty="0">
              <a:solidFill>
                <a:srgbClr val="F1504A"/>
              </a:solidFill>
              <a:latin typeface="Franklin Gothic Medium Cond" panose="020B06060304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BAE53C7-535E-AD43-9BA2-E6F165F5CA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4183" y="1615240"/>
            <a:ext cx="3032200" cy="3453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50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55CA7EF-E82F-4B94-AB99-5D14066D99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8942"/>
            <a:ext cx="11579144" cy="98441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C22A160-96E8-7E4F-86A6-9E1B1904B121}"/>
              </a:ext>
            </a:extLst>
          </p:cNvPr>
          <p:cNvSpPr txBox="1"/>
          <p:nvPr/>
        </p:nvSpPr>
        <p:spPr>
          <a:xfrm>
            <a:off x="379140" y="327673"/>
            <a:ext cx="118128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HOW WILL IT WORK?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269C4AF-088B-944C-87B4-5D8DF9904D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300" y="3488182"/>
            <a:ext cx="10439400" cy="26797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CE8AEBB-AB89-AD4F-91BA-F44BEDF0AA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4250" y="1679271"/>
            <a:ext cx="2603500" cy="444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2A31549-1340-EF4F-BD33-3018F1784D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87114" y="6387592"/>
            <a:ext cx="4305300" cy="4064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644909A-2322-5B4F-9B0F-6B839C26306A}"/>
              </a:ext>
            </a:extLst>
          </p:cNvPr>
          <p:cNvSpPr txBox="1"/>
          <p:nvPr/>
        </p:nvSpPr>
        <p:spPr>
          <a:xfrm>
            <a:off x="622980" y="2787765"/>
            <a:ext cx="3208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2A556E"/>
                </a:solidFill>
                <a:latin typeface="Franklin Gothic Medium Cond" panose="020B0606030402020204" pitchFamily="34" charset="0"/>
              </a:rPr>
              <a:t>ALL-BOY CUB SCOUT PACK</a:t>
            </a:r>
            <a:endParaRPr lang="en-US" dirty="0">
              <a:solidFill>
                <a:srgbClr val="F1504A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BB505C8-3DEE-6F4F-9BFA-8CC48812C10D}"/>
              </a:ext>
            </a:extLst>
          </p:cNvPr>
          <p:cNvSpPr txBox="1"/>
          <p:nvPr/>
        </p:nvSpPr>
        <p:spPr>
          <a:xfrm>
            <a:off x="3970614" y="2787765"/>
            <a:ext cx="42406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2A556E"/>
                </a:solidFill>
                <a:latin typeface="Franklin Gothic Medium Cond" panose="020B0606030402020204" pitchFamily="34" charset="0"/>
              </a:rPr>
              <a:t>BOYS &amp; GIRLS CUB SCOUT PACK</a:t>
            </a:r>
            <a:endParaRPr lang="en-US" dirty="0">
              <a:solidFill>
                <a:srgbClr val="F1504A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806A4C6-86CC-EE4B-84F6-3874AC6FC1A4}"/>
              </a:ext>
            </a:extLst>
          </p:cNvPr>
          <p:cNvSpPr txBox="1"/>
          <p:nvPr/>
        </p:nvSpPr>
        <p:spPr>
          <a:xfrm>
            <a:off x="8218596" y="2787765"/>
            <a:ext cx="35863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2A556E"/>
                </a:solidFill>
                <a:latin typeface="Franklin Gothic Medium Cond" panose="020B0606030402020204" pitchFamily="34" charset="0"/>
              </a:rPr>
              <a:t>ALL-GIRL CUB SCOUT PACK</a:t>
            </a:r>
            <a:endParaRPr lang="en-US" dirty="0">
              <a:solidFill>
                <a:srgbClr val="F1504A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D3967C1-0ABC-C64C-AACC-742443930531}"/>
              </a:ext>
            </a:extLst>
          </p:cNvPr>
          <p:cNvSpPr txBox="1"/>
          <p:nvPr/>
        </p:nvSpPr>
        <p:spPr>
          <a:xfrm>
            <a:off x="4486785" y="1674886"/>
            <a:ext cx="3208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2A556E"/>
                </a:solidFill>
                <a:latin typeface="Franklin Gothic Medium Cond" panose="020B0606030402020204" pitchFamily="34" charset="0"/>
              </a:rPr>
              <a:t>CUB SCOUTS</a:t>
            </a:r>
            <a:endParaRPr lang="en-US" dirty="0">
              <a:solidFill>
                <a:srgbClr val="F1504A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4ED1CFF-1E71-BC44-81DF-433339916A6E}"/>
              </a:ext>
            </a:extLst>
          </p:cNvPr>
          <p:cNvSpPr txBox="1"/>
          <p:nvPr/>
        </p:nvSpPr>
        <p:spPr>
          <a:xfrm>
            <a:off x="4300856" y="2065030"/>
            <a:ext cx="37114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A556E"/>
                </a:solidFill>
                <a:latin typeface="Franklin Gothic Medium Cond" panose="020B0606030402020204" pitchFamily="34" charset="0"/>
              </a:rPr>
              <a:t>AGES 5-10 (OR GRADES K-5)</a:t>
            </a:r>
            <a:endParaRPr lang="en-US" sz="1200" dirty="0">
              <a:solidFill>
                <a:srgbClr val="F1504A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4F4C239-8FE4-4F48-BEF6-C16D997A17B7}"/>
              </a:ext>
            </a:extLst>
          </p:cNvPr>
          <p:cNvSpPr txBox="1"/>
          <p:nvPr/>
        </p:nvSpPr>
        <p:spPr>
          <a:xfrm>
            <a:off x="3327232" y="6436904"/>
            <a:ext cx="16379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2A556E"/>
                </a:solidFill>
                <a:latin typeface="Franklin Gothic Medium Cond" panose="020B0606030402020204" pitchFamily="34" charset="0"/>
              </a:rPr>
              <a:t>CUB SCOUT PACK</a:t>
            </a:r>
            <a:endParaRPr lang="en-US" sz="1400" dirty="0">
              <a:solidFill>
                <a:srgbClr val="F1504A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DF1C409-C965-9542-809B-23C06083D5D4}"/>
              </a:ext>
            </a:extLst>
          </p:cNvPr>
          <p:cNvSpPr txBox="1"/>
          <p:nvPr/>
        </p:nvSpPr>
        <p:spPr>
          <a:xfrm>
            <a:off x="5554454" y="6436904"/>
            <a:ext cx="16379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2A556E"/>
                </a:solidFill>
                <a:latin typeface="Franklin Gothic Medium Cond" panose="020B0606030402020204" pitchFamily="34" charset="0"/>
              </a:rPr>
              <a:t>ALL-BOY DEN</a:t>
            </a:r>
            <a:endParaRPr lang="en-US" sz="1400" dirty="0">
              <a:solidFill>
                <a:srgbClr val="F1504A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E3291AB-B285-A24E-9A85-16B78F1E3289}"/>
              </a:ext>
            </a:extLst>
          </p:cNvPr>
          <p:cNvSpPr txBox="1"/>
          <p:nvPr/>
        </p:nvSpPr>
        <p:spPr>
          <a:xfrm>
            <a:off x="7262453" y="6436904"/>
            <a:ext cx="16379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2A556E"/>
                </a:solidFill>
                <a:latin typeface="Franklin Gothic Medium Cond" panose="020B0606030402020204" pitchFamily="34" charset="0"/>
              </a:rPr>
              <a:t>ALL-GIRL DEN</a:t>
            </a:r>
            <a:endParaRPr lang="en-US" sz="1400" dirty="0">
              <a:solidFill>
                <a:srgbClr val="F1504A"/>
              </a:solidFill>
              <a:latin typeface="Franklin Gothic Medium Cond" panose="020B06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17451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55CA7EF-E82F-4B94-AB99-5D14066D99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8942"/>
            <a:ext cx="11579144" cy="98441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C22A160-96E8-7E4F-86A6-9E1B1904B121}"/>
              </a:ext>
            </a:extLst>
          </p:cNvPr>
          <p:cNvSpPr txBox="1"/>
          <p:nvPr/>
        </p:nvSpPr>
        <p:spPr>
          <a:xfrm>
            <a:off x="379140" y="327673"/>
            <a:ext cx="118128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HOW WILL IT WORK?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CE8AEBB-AB89-AD4F-91BA-F44BEDF0AA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4250" y="1679271"/>
            <a:ext cx="2603500" cy="4445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644909A-2322-5B4F-9B0F-6B839C26306A}"/>
              </a:ext>
            </a:extLst>
          </p:cNvPr>
          <p:cNvSpPr txBox="1"/>
          <p:nvPr/>
        </p:nvSpPr>
        <p:spPr>
          <a:xfrm>
            <a:off x="622980" y="2367141"/>
            <a:ext cx="4287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2A556E"/>
                </a:solidFill>
                <a:latin typeface="Franklin Gothic Medium Cond" panose="020B0606030402020204" pitchFamily="34" charset="0"/>
              </a:rPr>
              <a:t>SEPARATE TROOPS FOR BOYS &amp; GIRLS</a:t>
            </a:r>
            <a:endParaRPr lang="en-US" dirty="0">
              <a:solidFill>
                <a:srgbClr val="F1504A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806A4C6-86CC-EE4B-84F6-3874AC6FC1A4}"/>
              </a:ext>
            </a:extLst>
          </p:cNvPr>
          <p:cNvSpPr txBox="1"/>
          <p:nvPr/>
        </p:nvSpPr>
        <p:spPr>
          <a:xfrm>
            <a:off x="7507141" y="2367141"/>
            <a:ext cx="35863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2A556E"/>
                </a:solidFill>
                <a:latin typeface="Franklin Gothic Medium Cond" panose="020B0606030402020204" pitchFamily="34" charset="0"/>
              </a:rPr>
              <a:t>LINKED TROOP</a:t>
            </a:r>
            <a:endParaRPr lang="en-US" dirty="0">
              <a:solidFill>
                <a:srgbClr val="F1504A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D3967C1-0ABC-C64C-AACC-742443930531}"/>
              </a:ext>
            </a:extLst>
          </p:cNvPr>
          <p:cNvSpPr txBox="1"/>
          <p:nvPr/>
        </p:nvSpPr>
        <p:spPr>
          <a:xfrm>
            <a:off x="4486785" y="1674886"/>
            <a:ext cx="32083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2A556E"/>
                </a:solidFill>
                <a:latin typeface="Franklin Gothic Medium Cond" panose="020B0606030402020204" pitchFamily="34" charset="0"/>
              </a:rPr>
              <a:t>Scouts BSA</a:t>
            </a:r>
          </a:p>
          <a:p>
            <a:pPr algn="ctr"/>
            <a:endParaRPr lang="en-US" sz="300" i="1" dirty="0">
              <a:solidFill>
                <a:srgbClr val="2A556E"/>
              </a:solidFill>
              <a:latin typeface="Franklin Gothic Medium Cond" panose="020B0606030402020204" pitchFamily="34" charset="0"/>
            </a:endParaRPr>
          </a:p>
          <a:p>
            <a:pPr algn="ctr"/>
            <a:r>
              <a:rPr lang="en-US" sz="1400" i="1" dirty="0">
                <a:solidFill>
                  <a:srgbClr val="2A556E"/>
                </a:solidFill>
                <a:latin typeface="Franklin Gothic Medium Cond" panose="020B0606030402020204" pitchFamily="34" charset="0"/>
              </a:rPr>
              <a:t>February 2019</a:t>
            </a:r>
            <a:endParaRPr lang="en-US" i="1" dirty="0">
              <a:solidFill>
                <a:srgbClr val="F1504A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4ED1CFF-1E71-BC44-81DF-433339916A6E}"/>
              </a:ext>
            </a:extLst>
          </p:cNvPr>
          <p:cNvSpPr txBox="1"/>
          <p:nvPr/>
        </p:nvSpPr>
        <p:spPr>
          <a:xfrm>
            <a:off x="4300856" y="2314416"/>
            <a:ext cx="37114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A556E"/>
                </a:solidFill>
                <a:latin typeface="Franklin Gothic Medium Cond" panose="020B0606030402020204" pitchFamily="34" charset="0"/>
              </a:rPr>
              <a:t>AGES11-17 (OR GRADES 6-12)</a:t>
            </a:r>
            <a:endParaRPr lang="en-US" sz="1200" dirty="0">
              <a:solidFill>
                <a:srgbClr val="F1504A"/>
              </a:solidFill>
              <a:latin typeface="Franklin Gothic Medium Cond" panose="020B06060304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01AE014-9E53-1147-AC0A-D417291C82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938" y="2851984"/>
            <a:ext cx="5549900" cy="3365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C920B9C-55BE-6644-84AF-A494A8F960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1545" y="2843856"/>
            <a:ext cx="5397500" cy="34925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A0A885A-7F7D-1747-8A51-96A2C55AA0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39137" y="6435679"/>
            <a:ext cx="381000" cy="381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C22AE52-EFE4-1C4F-9F51-151C127362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39816" y="6441513"/>
            <a:ext cx="381000" cy="3810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04FC2AF-6A5A-F449-A5BF-B07CF921D660}"/>
              </a:ext>
            </a:extLst>
          </p:cNvPr>
          <p:cNvSpPr txBox="1"/>
          <p:nvPr/>
        </p:nvSpPr>
        <p:spPr>
          <a:xfrm>
            <a:off x="138938" y="2878155"/>
            <a:ext cx="23207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2A556E"/>
                </a:solidFill>
                <a:latin typeface="Franklin Gothic Medium Cond" panose="020B0606030402020204" pitchFamily="34" charset="0"/>
              </a:rPr>
              <a:t>CHARTERED ORGANIZATION</a:t>
            </a:r>
            <a:endParaRPr lang="en-US" sz="1600" dirty="0">
              <a:solidFill>
                <a:srgbClr val="F1504A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B4DB4AB-123D-994F-8B7A-226AE64C50EE}"/>
              </a:ext>
            </a:extLst>
          </p:cNvPr>
          <p:cNvSpPr txBox="1"/>
          <p:nvPr/>
        </p:nvSpPr>
        <p:spPr>
          <a:xfrm>
            <a:off x="3326386" y="2878155"/>
            <a:ext cx="23207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2A556E"/>
                </a:solidFill>
                <a:latin typeface="Franklin Gothic Medium Cond" panose="020B0606030402020204" pitchFamily="34" charset="0"/>
              </a:rPr>
              <a:t>CHARTERED ORGANIZATION</a:t>
            </a:r>
            <a:endParaRPr lang="en-US" sz="1600" dirty="0">
              <a:solidFill>
                <a:srgbClr val="F1504A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AD079B6-A18D-6748-855F-F2A3143F2424}"/>
              </a:ext>
            </a:extLst>
          </p:cNvPr>
          <p:cNvSpPr txBox="1"/>
          <p:nvPr/>
        </p:nvSpPr>
        <p:spPr>
          <a:xfrm>
            <a:off x="8139896" y="2878155"/>
            <a:ext cx="23207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2A556E"/>
                </a:solidFill>
                <a:latin typeface="Franklin Gothic Medium Cond" panose="020B0606030402020204" pitchFamily="34" charset="0"/>
              </a:rPr>
              <a:t>CHARTERED ORGANIZATION</a:t>
            </a:r>
            <a:endParaRPr lang="en-US" sz="1600" dirty="0">
              <a:solidFill>
                <a:srgbClr val="F1504A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FE4C87C-03B8-9045-823E-E4FDFF4725B8}"/>
              </a:ext>
            </a:extLst>
          </p:cNvPr>
          <p:cNvSpPr txBox="1"/>
          <p:nvPr/>
        </p:nvSpPr>
        <p:spPr>
          <a:xfrm>
            <a:off x="154178" y="3451179"/>
            <a:ext cx="23207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2A556E"/>
                </a:solidFill>
                <a:latin typeface="Franklin Gothic Medium Cond" panose="020B0606030402020204" pitchFamily="34" charset="0"/>
              </a:rPr>
              <a:t>TROOP COMMITTEE</a:t>
            </a:r>
            <a:endParaRPr lang="en-US" sz="1600" dirty="0">
              <a:solidFill>
                <a:srgbClr val="F1504A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A6F3025-2471-0D44-BD98-07B275D91C1C}"/>
              </a:ext>
            </a:extLst>
          </p:cNvPr>
          <p:cNvSpPr txBox="1"/>
          <p:nvPr/>
        </p:nvSpPr>
        <p:spPr>
          <a:xfrm>
            <a:off x="3341626" y="3451179"/>
            <a:ext cx="23207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2A556E"/>
                </a:solidFill>
                <a:latin typeface="Franklin Gothic Medium Cond" panose="020B0606030402020204" pitchFamily="34" charset="0"/>
              </a:rPr>
              <a:t>TROOP COMMITTEE</a:t>
            </a:r>
            <a:endParaRPr lang="en-US" sz="1600" dirty="0">
              <a:solidFill>
                <a:srgbClr val="F1504A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1BAD4B9-80D1-6A48-A159-BB27B0C2BB91}"/>
              </a:ext>
            </a:extLst>
          </p:cNvPr>
          <p:cNvSpPr txBox="1"/>
          <p:nvPr/>
        </p:nvSpPr>
        <p:spPr>
          <a:xfrm>
            <a:off x="8139896" y="3451179"/>
            <a:ext cx="23207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2A556E"/>
                </a:solidFill>
                <a:latin typeface="Franklin Gothic Medium Cond" panose="020B0606030402020204" pitchFamily="34" charset="0"/>
              </a:rPr>
              <a:t>TROOP COMMITTEE</a:t>
            </a:r>
            <a:endParaRPr lang="en-US" sz="1600" dirty="0">
              <a:solidFill>
                <a:srgbClr val="F1504A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BCABF86-98AE-4241-8BD2-02A32B90B1C9}"/>
              </a:ext>
            </a:extLst>
          </p:cNvPr>
          <p:cNvSpPr txBox="1"/>
          <p:nvPr/>
        </p:nvSpPr>
        <p:spPr>
          <a:xfrm>
            <a:off x="7061285" y="6441513"/>
            <a:ext cx="1901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2A556E"/>
                </a:solidFill>
                <a:latin typeface="Franklin Gothic Medium Cond" panose="020B0606030402020204" pitchFamily="34" charset="0"/>
              </a:rPr>
              <a:t>ALL-BOY TROOP</a:t>
            </a:r>
            <a:endParaRPr lang="en-US" dirty="0">
              <a:solidFill>
                <a:srgbClr val="F1504A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DA37E19-17FD-4644-9002-3CEEC72B1AA3}"/>
              </a:ext>
            </a:extLst>
          </p:cNvPr>
          <p:cNvSpPr txBox="1"/>
          <p:nvPr/>
        </p:nvSpPr>
        <p:spPr>
          <a:xfrm>
            <a:off x="3843274" y="6447347"/>
            <a:ext cx="1901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2A556E"/>
                </a:solidFill>
                <a:latin typeface="Franklin Gothic Medium Cond" panose="020B0606030402020204" pitchFamily="34" charset="0"/>
              </a:rPr>
              <a:t>ALL-GIRL TROOP</a:t>
            </a:r>
            <a:endParaRPr lang="en-US" dirty="0">
              <a:solidFill>
                <a:srgbClr val="F1504A"/>
              </a:solidFill>
              <a:latin typeface="Franklin Gothic Medium Cond" panose="020B06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7069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55CA7EF-E82F-4B94-AB99-5D14066D99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8942"/>
            <a:ext cx="11579144" cy="98441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C22A160-96E8-7E4F-86A6-9E1B1904B121}"/>
              </a:ext>
            </a:extLst>
          </p:cNvPr>
          <p:cNvSpPr txBox="1"/>
          <p:nvPr/>
        </p:nvSpPr>
        <p:spPr>
          <a:xfrm>
            <a:off x="379140" y="327673"/>
            <a:ext cx="118128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TIMELINE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37B19DC-BF78-2D4B-9BBA-BA6252D66A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3402157"/>
            <a:ext cx="11887200" cy="260878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C30864EF-5AB5-F24B-AA00-97C81217DFB1}"/>
              </a:ext>
            </a:extLst>
          </p:cNvPr>
          <p:cNvSpPr txBox="1"/>
          <p:nvPr/>
        </p:nvSpPr>
        <p:spPr>
          <a:xfrm>
            <a:off x="152400" y="4467650"/>
            <a:ext cx="24079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2A556E"/>
                </a:solidFill>
                <a:latin typeface="Franklin Gothic Medium Cond" panose="020B0606030402020204" pitchFamily="34" charset="0"/>
              </a:rPr>
              <a:t>Early Adopter</a:t>
            </a:r>
          </a:p>
          <a:p>
            <a:pPr algn="ctr"/>
            <a:r>
              <a:rPr lang="en-US" sz="1400" dirty="0">
                <a:solidFill>
                  <a:srgbClr val="2A556E"/>
                </a:solidFill>
                <a:latin typeface="Franklin Gothic Medium Cond" panose="020B0606030402020204" pitchFamily="34" charset="0"/>
              </a:rPr>
              <a:t>K-4 Grades</a:t>
            </a:r>
          </a:p>
          <a:p>
            <a:pPr algn="ctr"/>
            <a:r>
              <a:rPr lang="en-US" sz="1400" dirty="0">
                <a:solidFill>
                  <a:srgbClr val="2A556E"/>
                </a:solidFill>
                <a:latin typeface="Franklin Gothic Medium Cond" panose="020B0606030402020204" pitchFamily="34" charset="0"/>
              </a:rPr>
              <a:t>(Jan-May 2018)</a:t>
            </a:r>
            <a:endParaRPr lang="en-US" sz="1400" dirty="0">
              <a:solidFill>
                <a:srgbClr val="F1504A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4D25523-36E2-414A-A50C-6E5AB306E250}"/>
              </a:ext>
            </a:extLst>
          </p:cNvPr>
          <p:cNvSpPr txBox="1"/>
          <p:nvPr/>
        </p:nvSpPr>
        <p:spPr>
          <a:xfrm>
            <a:off x="3212592" y="4473746"/>
            <a:ext cx="240792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2A556E"/>
                </a:solidFill>
                <a:latin typeface="Franklin Gothic Medium Cond" panose="020B0606030402020204" pitchFamily="34" charset="0"/>
              </a:rPr>
              <a:t>Cub Scouts Begin</a:t>
            </a:r>
          </a:p>
          <a:p>
            <a:pPr algn="ctr"/>
            <a:r>
              <a:rPr lang="en-US" sz="1400" dirty="0">
                <a:solidFill>
                  <a:srgbClr val="2A556E"/>
                </a:solidFill>
                <a:latin typeface="Franklin Gothic Medium Cond" panose="020B0606030402020204" pitchFamily="34" charset="0"/>
              </a:rPr>
              <a:t>Program Year 2018</a:t>
            </a:r>
          </a:p>
          <a:p>
            <a:pPr algn="ctr"/>
            <a:r>
              <a:rPr lang="en-US" sz="1400" dirty="0">
                <a:solidFill>
                  <a:srgbClr val="2A556E"/>
                </a:solidFill>
                <a:latin typeface="Franklin Gothic Medium Cond" panose="020B0606030402020204" pitchFamily="34" charset="0"/>
              </a:rPr>
              <a:t>Cub Scout Materials </a:t>
            </a:r>
          </a:p>
          <a:p>
            <a:pPr algn="ctr"/>
            <a:r>
              <a:rPr lang="en-US" sz="1400" dirty="0">
                <a:solidFill>
                  <a:srgbClr val="2A556E"/>
                </a:solidFill>
                <a:latin typeface="Franklin Gothic Medium Cond" panose="020B0606030402020204" pitchFamily="34" charset="0"/>
              </a:rPr>
              <a:t>In Scout Shops</a:t>
            </a:r>
          </a:p>
          <a:p>
            <a:pPr algn="ctr"/>
            <a:r>
              <a:rPr lang="en-US" sz="1400" dirty="0">
                <a:solidFill>
                  <a:srgbClr val="2A556E"/>
                </a:solidFill>
                <a:latin typeface="Franklin Gothic Medium Cond" panose="020B0606030402020204" pitchFamily="34" charset="0"/>
              </a:rPr>
              <a:t>(June 1, 2018)</a:t>
            </a:r>
            <a:endParaRPr lang="en-US" sz="1400" dirty="0">
              <a:solidFill>
                <a:srgbClr val="F1504A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59F3ED3-E6EB-1743-AE7C-2F857505FEE8}"/>
              </a:ext>
            </a:extLst>
          </p:cNvPr>
          <p:cNvSpPr txBox="1"/>
          <p:nvPr/>
        </p:nvSpPr>
        <p:spPr>
          <a:xfrm>
            <a:off x="8119872" y="5390980"/>
            <a:ext cx="2407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2A556E"/>
                </a:solidFill>
                <a:latin typeface="Franklin Gothic Medium Cond" panose="020B0606030402020204" pitchFamily="34" charset="0"/>
              </a:rPr>
              <a:t>Materials in Scout Shops for Program for Older Girls</a:t>
            </a:r>
            <a:endParaRPr lang="en-US" sz="1400" dirty="0">
              <a:solidFill>
                <a:srgbClr val="F1504A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4E0C2F8-CCD8-724A-87C1-58B2BC3100F6}"/>
              </a:ext>
            </a:extLst>
          </p:cNvPr>
          <p:cNvSpPr txBox="1"/>
          <p:nvPr/>
        </p:nvSpPr>
        <p:spPr>
          <a:xfrm>
            <a:off x="9902952" y="4467650"/>
            <a:ext cx="2106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2A556E"/>
                </a:solidFill>
                <a:latin typeface="Franklin Gothic Medium Cond" panose="020B0606030402020204" pitchFamily="34" charset="0"/>
              </a:rPr>
              <a:t>Scheduled Launch of Program for Older Girls</a:t>
            </a:r>
            <a:endParaRPr lang="en-US" sz="1400" dirty="0">
              <a:solidFill>
                <a:srgbClr val="F1504A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9210692-43DF-DA40-8CF7-CD6EEF2B9D69}"/>
              </a:ext>
            </a:extLst>
          </p:cNvPr>
          <p:cNvSpPr txBox="1"/>
          <p:nvPr/>
        </p:nvSpPr>
        <p:spPr>
          <a:xfrm rot="-2700000">
            <a:off x="-557863" y="2708369"/>
            <a:ext cx="2106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2A556E"/>
                </a:solidFill>
                <a:latin typeface="Franklin Gothic Medium Cond" panose="020B0606030402020204" pitchFamily="34" charset="0"/>
              </a:rPr>
              <a:t>MAR ‘18</a:t>
            </a:r>
            <a:endParaRPr lang="en-US" sz="1400" dirty="0">
              <a:solidFill>
                <a:srgbClr val="F1504A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2135DBE-F8DB-2148-8757-B46AFAF7E5E1}"/>
              </a:ext>
            </a:extLst>
          </p:cNvPr>
          <p:cNvSpPr txBox="1"/>
          <p:nvPr/>
        </p:nvSpPr>
        <p:spPr>
          <a:xfrm rot="-2700000">
            <a:off x="555837" y="2708369"/>
            <a:ext cx="2106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2A556E"/>
                </a:solidFill>
                <a:latin typeface="Franklin Gothic Medium Cond" panose="020B0606030402020204" pitchFamily="34" charset="0"/>
              </a:rPr>
              <a:t>APR ‘18</a:t>
            </a:r>
            <a:endParaRPr lang="en-US" sz="1400" dirty="0">
              <a:solidFill>
                <a:srgbClr val="F1504A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F9FBA27-1E36-2540-9BC1-74B5685ACF4F}"/>
              </a:ext>
            </a:extLst>
          </p:cNvPr>
          <p:cNvSpPr txBox="1"/>
          <p:nvPr/>
        </p:nvSpPr>
        <p:spPr>
          <a:xfrm rot="-2700000">
            <a:off x="1659693" y="2708369"/>
            <a:ext cx="2106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2A556E"/>
                </a:solidFill>
                <a:latin typeface="Franklin Gothic Medium Cond" panose="020B0606030402020204" pitchFamily="34" charset="0"/>
              </a:rPr>
              <a:t>MAY  ‘18</a:t>
            </a:r>
            <a:endParaRPr lang="en-US" sz="1400" dirty="0">
              <a:solidFill>
                <a:srgbClr val="F1504A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56DB266-4DF1-8941-BEDC-C2A1398E1A07}"/>
              </a:ext>
            </a:extLst>
          </p:cNvPr>
          <p:cNvSpPr txBox="1"/>
          <p:nvPr/>
        </p:nvSpPr>
        <p:spPr>
          <a:xfrm rot="-2700000">
            <a:off x="2622545" y="2708369"/>
            <a:ext cx="2106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2A556E"/>
                </a:solidFill>
                <a:latin typeface="Franklin Gothic Medium Cond" panose="020B0606030402020204" pitchFamily="34" charset="0"/>
              </a:rPr>
              <a:t>JUN ‘18</a:t>
            </a:r>
            <a:endParaRPr lang="en-US" sz="1400" dirty="0">
              <a:solidFill>
                <a:srgbClr val="F1504A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777AD2B-0A6D-6345-95F7-F48AAB00794F}"/>
              </a:ext>
            </a:extLst>
          </p:cNvPr>
          <p:cNvSpPr txBox="1"/>
          <p:nvPr/>
        </p:nvSpPr>
        <p:spPr>
          <a:xfrm rot="-2700000">
            <a:off x="3539292" y="2708369"/>
            <a:ext cx="2106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2A556E"/>
                </a:solidFill>
                <a:latin typeface="Franklin Gothic Medium Cond" panose="020B0606030402020204" pitchFamily="34" charset="0"/>
              </a:rPr>
              <a:t>JUL ‘18</a:t>
            </a:r>
            <a:endParaRPr lang="en-US" sz="1400" dirty="0">
              <a:solidFill>
                <a:srgbClr val="F1504A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C591D41-74BC-BE4C-8C1B-2BFB902291EF}"/>
              </a:ext>
            </a:extLst>
          </p:cNvPr>
          <p:cNvSpPr txBox="1"/>
          <p:nvPr/>
        </p:nvSpPr>
        <p:spPr>
          <a:xfrm rot="-2700000">
            <a:off x="4643769" y="2708369"/>
            <a:ext cx="2106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2A556E"/>
                </a:solidFill>
                <a:latin typeface="Franklin Gothic Medium Cond" panose="020B0606030402020204" pitchFamily="34" charset="0"/>
              </a:rPr>
              <a:t>AUG ‘18</a:t>
            </a:r>
            <a:endParaRPr lang="en-US" sz="1400" dirty="0">
              <a:solidFill>
                <a:srgbClr val="F1504A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6D6B3DB-904C-F347-8B9F-C2631CE2F2B9}"/>
              </a:ext>
            </a:extLst>
          </p:cNvPr>
          <p:cNvSpPr txBox="1"/>
          <p:nvPr/>
        </p:nvSpPr>
        <p:spPr>
          <a:xfrm rot="-2700000">
            <a:off x="5649628" y="2708369"/>
            <a:ext cx="2106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2A556E"/>
                </a:solidFill>
                <a:latin typeface="Franklin Gothic Medium Cond" panose="020B0606030402020204" pitchFamily="34" charset="0"/>
              </a:rPr>
              <a:t>SEP ‘18</a:t>
            </a:r>
            <a:endParaRPr lang="en-US" sz="1400" dirty="0">
              <a:solidFill>
                <a:srgbClr val="F1504A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2D3FB17-FA9F-2840-9338-9BDFC0C7CE6B}"/>
              </a:ext>
            </a:extLst>
          </p:cNvPr>
          <p:cNvSpPr txBox="1"/>
          <p:nvPr/>
        </p:nvSpPr>
        <p:spPr>
          <a:xfrm rot="-2700000">
            <a:off x="6656930" y="2708369"/>
            <a:ext cx="2106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2A556E"/>
                </a:solidFill>
                <a:latin typeface="Franklin Gothic Medium Cond" panose="020B0606030402020204" pitchFamily="34" charset="0"/>
              </a:rPr>
              <a:t>OCT ‘18</a:t>
            </a:r>
            <a:endParaRPr lang="en-US" sz="1400" dirty="0">
              <a:solidFill>
                <a:srgbClr val="F1504A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1742545-43E2-744B-A7FA-B12EED149DC3}"/>
              </a:ext>
            </a:extLst>
          </p:cNvPr>
          <p:cNvSpPr txBox="1"/>
          <p:nvPr/>
        </p:nvSpPr>
        <p:spPr>
          <a:xfrm rot="-2700000">
            <a:off x="7815189" y="2708369"/>
            <a:ext cx="2106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2A556E"/>
                </a:solidFill>
                <a:latin typeface="Franklin Gothic Medium Cond" panose="020B0606030402020204" pitchFamily="34" charset="0"/>
              </a:rPr>
              <a:t>NOV ‘18</a:t>
            </a:r>
            <a:endParaRPr lang="en-US" sz="1400" dirty="0">
              <a:solidFill>
                <a:srgbClr val="F1504A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AC174B7-0C41-CC4C-BCCB-72007C63E706}"/>
              </a:ext>
            </a:extLst>
          </p:cNvPr>
          <p:cNvSpPr txBox="1"/>
          <p:nvPr/>
        </p:nvSpPr>
        <p:spPr>
          <a:xfrm rot="-2700000">
            <a:off x="8615662" y="2708369"/>
            <a:ext cx="2106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2A556E"/>
                </a:solidFill>
                <a:latin typeface="Franklin Gothic Medium Cond" panose="020B0606030402020204" pitchFamily="34" charset="0"/>
              </a:rPr>
              <a:t>DEC  ‘18</a:t>
            </a:r>
            <a:endParaRPr lang="en-US" sz="1400" dirty="0">
              <a:solidFill>
                <a:srgbClr val="F1504A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0B97BBF-B596-D54E-BEB8-F144F12E078E}"/>
              </a:ext>
            </a:extLst>
          </p:cNvPr>
          <p:cNvSpPr txBox="1"/>
          <p:nvPr/>
        </p:nvSpPr>
        <p:spPr>
          <a:xfrm rot="-2700000">
            <a:off x="9703326" y="2708369"/>
            <a:ext cx="2106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2A556E"/>
                </a:solidFill>
                <a:latin typeface="Franklin Gothic Medium Cond" panose="020B0606030402020204" pitchFamily="34" charset="0"/>
              </a:rPr>
              <a:t>JAN ‘19</a:t>
            </a:r>
            <a:endParaRPr lang="en-US" sz="1400" dirty="0">
              <a:solidFill>
                <a:srgbClr val="F1504A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B7065DB-3EE0-6242-A778-9BF9BD83E484}"/>
              </a:ext>
            </a:extLst>
          </p:cNvPr>
          <p:cNvSpPr txBox="1"/>
          <p:nvPr/>
        </p:nvSpPr>
        <p:spPr>
          <a:xfrm rot="-2700000">
            <a:off x="10526059" y="2708369"/>
            <a:ext cx="2106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2A556E"/>
                </a:solidFill>
                <a:latin typeface="Franklin Gothic Medium Cond" panose="020B0606030402020204" pitchFamily="34" charset="0"/>
              </a:rPr>
              <a:t>FEB ‘19</a:t>
            </a:r>
            <a:endParaRPr lang="en-US" sz="1400" dirty="0">
              <a:solidFill>
                <a:srgbClr val="F1504A"/>
              </a:solidFill>
              <a:latin typeface="Franklin Gothic Medium Cond" panose="020B06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54187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55CA7EF-E82F-4B94-AB99-5D14066D99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8942"/>
            <a:ext cx="11579144" cy="984412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CA8DF3D-EBD5-4935-8592-25CE2CB4A9A9}"/>
              </a:ext>
            </a:extLst>
          </p:cNvPr>
          <p:cNvCxnSpPr/>
          <p:nvPr/>
        </p:nvCxnSpPr>
        <p:spPr>
          <a:xfrm>
            <a:off x="6096000" y="1856232"/>
            <a:ext cx="0" cy="4572000"/>
          </a:xfrm>
          <a:prstGeom prst="line">
            <a:avLst/>
          </a:prstGeom>
          <a:ln>
            <a:solidFill>
              <a:srgbClr val="3353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211A8E3-C039-4B7D-B14D-BD9CD38163B8}"/>
              </a:ext>
            </a:extLst>
          </p:cNvPr>
          <p:cNvCxnSpPr>
            <a:cxnSpLocks/>
          </p:cNvCxnSpPr>
          <p:nvPr/>
        </p:nvCxnSpPr>
        <p:spPr>
          <a:xfrm rot="5400000">
            <a:off x="6096000" y="-411324"/>
            <a:ext cx="0" cy="9144000"/>
          </a:xfrm>
          <a:prstGeom prst="line">
            <a:avLst/>
          </a:prstGeom>
          <a:ln>
            <a:solidFill>
              <a:srgbClr val="3353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D5695C87-DC8E-5C44-B8D1-FD08D05D5FAD}"/>
              </a:ext>
            </a:extLst>
          </p:cNvPr>
          <p:cNvSpPr txBox="1"/>
          <p:nvPr/>
        </p:nvSpPr>
        <p:spPr>
          <a:xfrm>
            <a:off x="1524000" y="2121381"/>
            <a:ext cx="457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2A556E"/>
                </a:solidFill>
                <a:latin typeface="Franklin Gothic Medium Cond" panose="020B0606030402020204" pitchFamily="34" charset="0"/>
              </a:rPr>
              <a:t>Allows organizations</a:t>
            </a:r>
          </a:p>
          <a:p>
            <a:pPr algn="ctr"/>
            <a:r>
              <a:rPr lang="en-US" sz="2400" dirty="0">
                <a:solidFill>
                  <a:srgbClr val="2A556E"/>
                </a:solidFill>
                <a:latin typeface="Franklin Gothic Medium Cond" panose="020B0606030402020204" pitchFamily="34" charset="0"/>
              </a:rPr>
              <a:t>to identify the options</a:t>
            </a:r>
          </a:p>
          <a:p>
            <a:pPr algn="ctr"/>
            <a:r>
              <a:rPr lang="en-US" sz="2400" dirty="0">
                <a:solidFill>
                  <a:srgbClr val="2A556E"/>
                </a:solidFill>
                <a:latin typeface="Franklin Gothic Medium Cond" panose="020B0606030402020204" pitchFamily="34" charset="0"/>
              </a:rPr>
              <a:t>that work best for</a:t>
            </a:r>
          </a:p>
          <a:p>
            <a:pPr algn="ctr"/>
            <a:r>
              <a:rPr lang="en-US" sz="2400" dirty="0">
                <a:solidFill>
                  <a:srgbClr val="2A556E"/>
                </a:solidFill>
                <a:latin typeface="Franklin Gothic Medium Cond" panose="020B0606030402020204" pitchFamily="34" charset="0"/>
              </a:rPr>
              <a:t>their communities</a:t>
            </a:r>
            <a:endParaRPr lang="en-US" sz="2400" dirty="0">
              <a:solidFill>
                <a:srgbClr val="F1504A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A32472-D8F4-7C46-9350-7FD9609E3EC3}"/>
              </a:ext>
            </a:extLst>
          </p:cNvPr>
          <p:cNvSpPr txBox="1"/>
          <p:nvPr/>
        </p:nvSpPr>
        <p:spPr>
          <a:xfrm>
            <a:off x="1524000" y="4565568"/>
            <a:ext cx="457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2A556E"/>
                </a:solidFill>
                <a:latin typeface="Franklin Gothic Medium Cond" panose="020B0606030402020204" pitchFamily="34" charset="0"/>
              </a:rPr>
              <a:t>Allows us to</a:t>
            </a:r>
          </a:p>
          <a:p>
            <a:pPr algn="ctr"/>
            <a:r>
              <a:rPr lang="en-US" sz="2400" dirty="0">
                <a:solidFill>
                  <a:srgbClr val="2A556E"/>
                </a:solidFill>
                <a:latin typeface="Franklin Gothic Medium Cond" panose="020B0606030402020204" pitchFamily="34" charset="0"/>
              </a:rPr>
              <a:t>introduce scouting</a:t>
            </a:r>
          </a:p>
          <a:p>
            <a:pPr algn="ctr"/>
            <a:r>
              <a:rPr lang="en-US" sz="2400" dirty="0">
                <a:solidFill>
                  <a:srgbClr val="2A556E"/>
                </a:solidFill>
                <a:latin typeface="Franklin Gothic Medium Cond" panose="020B0606030402020204" pitchFamily="34" charset="0"/>
              </a:rPr>
              <a:t>to more families</a:t>
            </a:r>
            <a:endParaRPr lang="en-US" sz="2400" dirty="0">
              <a:solidFill>
                <a:srgbClr val="F1504A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6AEE2A0-0AEE-B84B-85F8-ED2C57003F2E}"/>
              </a:ext>
            </a:extLst>
          </p:cNvPr>
          <p:cNvSpPr txBox="1"/>
          <p:nvPr/>
        </p:nvSpPr>
        <p:spPr>
          <a:xfrm>
            <a:off x="6096000" y="2121381"/>
            <a:ext cx="457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2A556E"/>
                </a:solidFill>
                <a:latin typeface="Franklin Gothic Medium Cond" panose="020B0606030402020204" pitchFamily="34" charset="0"/>
              </a:rPr>
              <a:t>Allows flexibility</a:t>
            </a:r>
          </a:p>
          <a:p>
            <a:pPr algn="ctr"/>
            <a:r>
              <a:rPr lang="en-US" sz="2400" dirty="0">
                <a:solidFill>
                  <a:srgbClr val="2A556E"/>
                </a:solidFill>
                <a:latin typeface="Franklin Gothic Medium Cond" panose="020B0606030402020204" pitchFamily="34" charset="0"/>
              </a:rPr>
              <a:t>for chartered partners</a:t>
            </a:r>
            <a:endParaRPr lang="en-US" sz="2400" dirty="0">
              <a:solidFill>
                <a:srgbClr val="F1504A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89B3D3D-8C07-8748-B6C7-C01C7D572302}"/>
              </a:ext>
            </a:extLst>
          </p:cNvPr>
          <p:cNvSpPr txBox="1"/>
          <p:nvPr/>
        </p:nvSpPr>
        <p:spPr>
          <a:xfrm>
            <a:off x="6096000" y="4565568"/>
            <a:ext cx="457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2A556E"/>
                </a:solidFill>
                <a:latin typeface="Franklin Gothic Medium Cond" panose="020B0606030402020204" pitchFamily="34" charset="0"/>
              </a:rPr>
              <a:t>Allows boys and girls</a:t>
            </a:r>
          </a:p>
          <a:p>
            <a:pPr algn="ctr"/>
            <a:r>
              <a:rPr lang="en-US" sz="2400" dirty="0">
                <a:solidFill>
                  <a:srgbClr val="2A556E"/>
                </a:solidFill>
                <a:latin typeface="Franklin Gothic Medium Cond" panose="020B0606030402020204" pitchFamily="34" charset="0"/>
              </a:rPr>
              <a:t>to learn and grow at</a:t>
            </a:r>
          </a:p>
          <a:p>
            <a:pPr algn="ctr"/>
            <a:r>
              <a:rPr lang="en-US" sz="2400" dirty="0">
                <a:solidFill>
                  <a:srgbClr val="2A556E"/>
                </a:solidFill>
                <a:latin typeface="Franklin Gothic Medium Cond" panose="020B0606030402020204" pitchFamily="34" charset="0"/>
              </a:rPr>
              <a:t>the pace that is unique</a:t>
            </a:r>
          </a:p>
          <a:p>
            <a:pPr algn="ctr"/>
            <a:r>
              <a:rPr lang="en-US" sz="2400" dirty="0">
                <a:solidFill>
                  <a:srgbClr val="2A556E"/>
                </a:solidFill>
                <a:latin typeface="Franklin Gothic Medium Cond" panose="020B0606030402020204" pitchFamily="34" charset="0"/>
              </a:rPr>
              <a:t>to their development</a:t>
            </a:r>
            <a:endParaRPr lang="en-US" sz="2400" dirty="0">
              <a:solidFill>
                <a:srgbClr val="F1504A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A283D45-A299-8149-82AC-EECC60476CA9}"/>
              </a:ext>
            </a:extLst>
          </p:cNvPr>
          <p:cNvSpPr txBox="1"/>
          <p:nvPr/>
        </p:nvSpPr>
        <p:spPr>
          <a:xfrm>
            <a:off x="379140" y="327673"/>
            <a:ext cx="118128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TIMELINE</a:t>
            </a:r>
          </a:p>
        </p:txBody>
      </p:sp>
    </p:spTree>
    <p:extLst>
      <p:ext uri="{BB962C8B-B14F-4D97-AF65-F5344CB8AC3E}">
        <p14:creationId xmlns:p14="http://schemas.microsoft.com/office/powerpoint/2010/main" val="32814431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A692D25-322A-4112-88BB-8337090E94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28800"/>
            <a:ext cx="12188952" cy="5029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ACC83D3-9113-4E4D-801D-55F941AD40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4949952"/>
            <a:ext cx="5486400" cy="884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8855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320</Words>
  <Application>Microsoft Office PowerPoint</Application>
  <PresentationFormat>Widescreen</PresentationFormat>
  <Paragraphs>72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Franklin Gothic Medium Cond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Thompson</dc:creator>
  <cp:lastModifiedBy>Carol Chacon</cp:lastModifiedBy>
  <cp:revision>18</cp:revision>
  <cp:lastPrinted>2018-04-17T19:45:55Z</cp:lastPrinted>
  <dcterms:created xsi:type="dcterms:W3CDTF">2017-12-05T16:42:00Z</dcterms:created>
  <dcterms:modified xsi:type="dcterms:W3CDTF">2018-12-25T05:09:31Z</dcterms:modified>
</cp:coreProperties>
</file>